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60" r:id="rId2"/>
    <p:sldId id="269" r:id="rId3"/>
    <p:sldId id="298" r:id="rId4"/>
    <p:sldId id="299" r:id="rId5"/>
    <p:sldId id="285" r:id="rId6"/>
    <p:sldId id="286" r:id="rId7"/>
    <p:sldId id="287" r:id="rId8"/>
    <p:sldId id="284" r:id="rId9"/>
    <p:sldId id="288" r:id="rId10"/>
    <p:sldId id="289" r:id="rId11"/>
    <p:sldId id="257" r:id="rId12"/>
    <p:sldId id="290" r:id="rId13"/>
    <p:sldId id="297" r:id="rId14"/>
    <p:sldId id="302" r:id="rId15"/>
    <p:sldId id="294" r:id="rId16"/>
    <p:sldId id="291" r:id="rId17"/>
    <p:sldId id="293" r:id="rId18"/>
    <p:sldId id="263" r:id="rId19"/>
    <p:sldId id="300" r:id="rId20"/>
    <p:sldId id="301" r:id="rId21"/>
    <p:sldId id="295"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ADD"/>
    <a:srgbClr val="FEB7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01"/>
    <p:restoredTop sz="70606" autoAdjust="0"/>
  </p:normalViewPr>
  <p:slideViewPr>
    <p:cSldViewPr snapToGrid="0" snapToObjects="1">
      <p:cViewPr varScale="1">
        <p:scale>
          <a:sx n="81" d="100"/>
          <a:sy n="81" d="100"/>
        </p:scale>
        <p:origin x="1560" y="17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E4754B-24B7-FC45-A112-47C50FE91EAA}" type="datetimeFigureOut">
              <a:rPr lang="en-US" smtClean="0"/>
              <a:t>9/22/20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F5EBF3-0E9E-944C-BB08-13AA116A0BB8}" type="slidenum">
              <a:rPr lang="en-US" smtClean="0"/>
              <a:t>‹#›</a:t>
            </a:fld>
            <a:endParaRPr lang="en-US"/>
          </a:p>
        </p:txBody>
      </p:sp>
    </p:spTree>
    <p:extLst>
      <p:ext uri="{BB962C8B-B14F-4D97-AF65-F5344CB8AC3E}">
        <p14:creationId xmlns:p14="http://schemas.microsoft.com/office/powerpoint/2010/main" val="32896110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lakemoor.org/"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mailto:damaccammon@comcast.net" TargetMode="External"/><Relationship Id="rId4" Type="http://schemas.openxmlformats.org/officeDocument/2006/relationships/hyperlink" Target="https://www.facebook.com/groups/lakemoorhillsho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F5EBF3-0E9E-944C-BB08-13AA116A0BB8}" type="slidenum">
              <a:rPr lang="en-US" smtClean="0"/>
              <a:t>1</a:t>
            </a:fld>
            <a:endParaRPr lang="en-US"/>
          </a:p>
        </p:txBody>
      </p:sp>
    </p:spTree>
    <p:extLst>
      <p:ext uri="{BB962C8B-B14F-4D97-AF65-F5344CB8AC3E}">
        <p14:creationId xmlns:p14="http://schemas.microsoft.com/office/powerpoint/2010/main" val="3666631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neighborhood has several communication systems to help notify residents of relevant emergency information.  The Knoxville Knox County Emergency Management Agency notification system is available for anyone to subscribe and managed out of the KEMA office.  Through this system you will hear about all emergencies in Knox County.  Use the link above to subscribe.  Getting word to your Area Captains allows them to notify other affected sectors.  The text alert system is described on the next slide.</a:t>
            </a:r>
          </a:p>
        </p:txBody>
      </p:sp>
      <p:sp>
        <p:nvSpPr>
          <p:cNvPr id="4" name="Slide Number Placeholder 3"/>
          <p:cNvSpPr>
            <a:spLocks noGrp="1"/>
          </p:cNvSpPr>
          <p:nvPr>
            <p:ph type="sldNum" sz="quarter" idx="5"/>
          </p:nvPr>
        </p:nvSpPr>
        <p:spPr/>
        <p:txBody>
          <a:bodyPr/>
          <a:lstStyle/>
          <a:p>
            <a:fld id="{5DF5EBF3-0E9E-944C-BB08-13AA116A0BB8}" type="slidenum">
              <a:rPr lang="en-US" smtClean="0"/>
              <a:t>10</a:t>
            </a:fld>
            <a:endParaRPr lang="en-US"/>
          </a:p>
        </p:txBody>
      </p:sp>
    </p:spTree>
    <p:extLst>
      <p:ext uri="{BB962C8B-B14F-4D97-AF65-F5344CB8AC3E}">
        <p14:creationId xmlns:p14="http://schemas.microsoft.com/office/powerpoint/2010/main" val="842108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Text Alert System is a closed system that allows the security team to send you text messages to inform you of any critical information about incidents in our neighborhood.  To subscribe, text DETAILS to 55678.  To report an issue that should be communicated to the neighborhood, please contact Forrest Orr at ‭(865) 679-1970 or </a:t>
            </a:r>
            <a:r>
              <a:rPr lang="en-US" dirty="0" err="1"/>
              <a:t>orr.forrest@gmail.com</a:t>
            </a:r>
            <a:endParaRPr lang="en-US" dirty="0"/>
          </a:p>
        </p:txBody>
      </p:sp>
      <p:sp>
        <p:nvSpPr>
          <p:cNvPr id="4" name="Slide Number Placeholder 3"/>
          <p:cNvSpPr>
            <a:spLocks noGrp="1"/>
          </p:cNvSpPr>
          <p:nvPr>
            <p:ph type="sldNum" sz="quarter" idx="10"/>
          </p:nvPr>
        </p:nvSpPr>
        <p:spPr/>
        <p:txBody>
          <a:bodyPr/>
          <a:lstStyle/>
          <a:p>
            <a:fld id="{5DF5EBF3-0E9E-944C-BB08-13AA116A0BB8}" type="slidenum">
              <a:rPr lang="en-US" smtClean="0"/>
              <a:t>11</a:t>
            </a:fld>
            <a:endParaRPr lang="en-US"/>
          </a:p>
        </p:txBody>
      </p:sp>
    </p:spTree>
    <p:extLst>
      <p:ext uri="{BB962C8B-B14F-4D97-AF65-F5344CB8AC3E}">
        <p14:creationId xmlns:p14="http://schemas.microsoft.com/office/powerpoint/2010/main" val="1739898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 Proctor chairs the Alcoa Hwy Beautification Council that is a group comprised of representatives from our HOA, the garden clubs, Martha Washington Heights.  Through this group we have been able to fund the development of Landscape  Plans for the enhancement of the new roundabouts at Maloney, Montlake and add trees adjacent to the new bridges.  There will also be 2 test areas for  wildflowers.  In July 2019 the group hosted a Busines Sector Design Charrette to help provide solutions and ideas for the revitalization of the commercial corridor adjacent to our neighborhood.  Currently we are working with the City of Knoxville and TDOT to develop a signage package for the commercial district.   The landscape is scheduled to be installed at the completion of construction in Fall of 2021.  If you have any questions or would like to be part of this effort, please contact Kathy Proctor at 865-599-7783 or KSP53@me.com.</a:t>
            </a:r>
          </a:p>
          <a:p>
            <a:endParaRPr lang="en-US" dirty="0"/>
          </a:p>
        </p:txBody>
      </p:sp>
      <p:sp>
        <p:nvSpPr>
          <p:cNvPr id="4" name="Slide Number Placeholder 3"/>
          <p:cNvSpPr>
            <a:spLocks noGrp="1"/>
          </p:cNvSpPr>
          <p:nvPr>
            <p:ph type="sldNum" sz="quarter" idx="5"/>
          </p:nvPr>
        </p:nvSpPr>
        <p:spPr/>
        <p:txBody>
          <a:bodyPr/>
          <a:lstStyle/>
          <a:p>
            <a:fld id="{5DF5EBF3-0E9E-944C-BB08-13AA116A0BB8}" type="slidenum">
              <a:rPr lang="en-US" smtClean="0"/>
              <a:t>12</a:t>
            </a:fld>
            <a:endParaRPr lang="en-US"/>
          </a:p>
        </p:txBody>
      </p:sp>
    </p:spTree>
    <p:extLst>
      <p:ext uri="{BB962C8B-B14F-4D97-AF65-F5344CB8AC3E}">
        <p14:creationId xmlns:p14="http://schemas.microsoft.com/office/powerpoint/2010/main" val="4254845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Beautification Committee has a number of activities each year that focus on enhancing the beauty of our wonderful neighborhood.  Each winter season as neighbors decorate their homes for the holidays, the Holiday Spirit Awards are announced – recognizing outstanding Holiday Decoration efforts.  Early in December the neighborhood gathers together to decorate the fir tree on the Maloney side of Lake Hills Presbyterian Church, gather around the </a:t>
            </a:r>
            <a:r>
              <a:rPr lang="en-US" dirty="0" err="1"/>
              <a:t>bondfire</a:t>
            </a:r>
            <a:r>
              <a:rPr lang="en-US" dirty="0"/>
              <a:t>, sing Christmas carols and enjoy some holiday treats.  The Garden Club will offer holiday mailbox toppers and swags for purchase.  In the spring we host many visitors to our Dogwood trails.  In preparation for that we hold a Neighborhood Cleanup Day in March to spruce up the area, the Garden Club offers mailbox bows, and the Natural Beauty Awards are selected for outstanding spring foliage.  This committee also manages the Doggie waste stations that are located at </a:t>
            </a:r>
            <a:r>
              <a:rPr lang="en-US" dirty="0" err="1"/>
              <a:t>Lakemoor</a:t>
            </a:r>
            <a:r>
              <a:rPr lang="en-US" dirty="0"/>
              <a:t> Legacy Park &amp; Garden, Bluff Point median and the church walking trail.  If you would like to be apart of this group, please contact Randy Kerns at (937) 694-5627 or </a:t>
            </a:r>
            <a:r>
              <a:rPr lang="en-US" dirty="0" err="1"/>
              <a:t>randykerns@panyard.com</a:t>
            </a:r>
            <a:r>
              <a:rPr lang="en-US" dirty="0"/>
              <a:t>.</a:t>
            </a:r>
          </a:p>
          <a:p>
            <a:endParaRPr lang="en-US" dirty="0"/>
          </a:p>
        </p:txBody>
      </p:sp>
      <p:sp>
        <p:nvSpPr>
          <p:cNvPr id="4" name="Slide Number Placeholder 3"/>
          <p:cNvSpPr>
            <a:spLocks noGrp="1"/>
          </p:cNvSpPr>
          <p:nvPr>
            <p:ph type="sldNum" sz="quarter" idx="5"/>
          </p:nvPr>
        </p:nvSpPr>
        <p:spPr/>
        <p:txBody>
          <a:bodyPr/>
          <a:lstStyle/>
          <a:p>
            <a:fld id="{5DF5EBF3-0E9E-944C-BB08-13AA116A0BB8}" type="slidenum">
              <a:rPr lang="en-US" smtClean="0"/>
              <a:t>13</a:t>
            </a:fld>
            <a:endParaRPr lang="en-US"/>
          </a:p>
        </p:txBody>
      </p:sp>
    </p:spTree>
    <p:extLst>
      <p:ext uri="{BB962C8B-B14F-4D97-AF65-F5344CB8AC3E}">
        <p14:creationId xmlns:p14="http://schemas.microsoft.com/office/powerpoint/2010/main" val="615993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has been challenging for us to come together as a group.  We had to cancel our Neighborhood Picnic in May, and the Trunk or Treat in October, but we do have Happy Hours occurring each 3</a:t>
            </a:r>
            <a:r>
              <a:rPr lang="en-US" baseline="30000" dirty="0"/>
              <a:t>rd</a:t>
            </a:r>
            <a:r>
              <a:rPr lang="en-US" dirty="0"/>
              <a:t> Friday at </a:t>
            </a:r>
            <a:r>
              <a:rPr lang="en-US" dirty="0" err="1"/>
              <a:t>Lakemoor</a:t>
            </a:r>
            <a:r>
              <a:rPr lang="en-US" dirty="0"/>
              <a:t> Legacy Park and Garden at Circle Lake.  Come bring a beverage, a snack, a lawn chair and visit while social distancing.  And we will see you at the picnic next May.  To  join this committee contact Suzan through ‭(865) 705-9451 or </a:t>
            </a:r>
            <a:r>
              <a:rPr lang="en-US" dirty="0" err="1"/>
              <a:t>suzanbowman@gmail.com</a:t>
            </a:r>
            <a:endParaRPr lang="en-US" dirty="0"/>
          </a:p>
        </p:txBody>
      </p:sp>
      <p:sp>
        <p:nvSpPr>
          <p:cNvPr id="4" name="Slide Number Placeholder 3"/>
          <p:cNvSpPr>
            <a:spLocks noGrp="1"/>
          </p:cNvSpPr>
          <p:nvPr>
            <p:ph type="sldNum" sz="quarter" idx="5"/>
          </p:nvPr>
        </p:nvSpPr>
        <p:spPr/>
        <p:txBody>
          <a:bodyPr/>
          <a:lstStyle/>
          <a:p>
            <a:fld id="{5DF5EBF3-0E9E-944C-BB08-13AA116A0BB8}" type="slidenum">
              <a:rPr lang="en-US" smtClean="0"/>
              <a:t>14</a:t>
            </a:fld>
            <a:endParaRPr lang="en-US"/>
          </a:p>
        </p:txBody>
      </p:sp>
    </p:spTree>
    <p:extLst>
      <p:ext uri="{BB962C8B-B14F-4D97-AF65-F5344CB8AC3E}">
        <p14:creationId xmlns:p14="http://schemas.microsoft.com/office/powerpoint/2010/main" val="123637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Communications Committee Update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Purpose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Committee supports an online community and seeks to elevate and enhance our neighborhood and encourage fellowship, neighborhood connections, respectful dialog and keeping our neighborhood informed.  </a:t>
            </a:r>
          </a:p>
          <a:p>
            <a:r>
              <a:rPr lang="en-US" sz="1200" kern="1200" dirty="0">
                <a:solidFill>
                  <a:schemeClr val="tx1"/>
                </a:solidFill>
                <a:effectLst/>
                <a:latin typeface="+mn-lt"/>
                <a:ea typeface="+mn-ea"/>
                <a:cs typeface="+mn-cs"/>
              </a:rPr>
              <a:t>We have two communications channels for the neighborhood.</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Website</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3"/>
              </a:rPr>
              <a:t>www.lakemoor.org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web site is used for representing the Homeowners Association and to share related information with visitors.  </a:t>
            </a:r>
          </a:p>
          <a:p>
            <a:r>
              <a:rPr lang="en-US" sz="1200" b="1" kern="1200" dirty="0">
                <a:solidFill>
                  <a:schemeClr val="tx1"/>
                </a:solidFill>
                <a:effectLst/>
                <a:latin typeface="+mn-lt"/>
                <a:ea typeface="+mn-ea"/>
                <a:cs typeface="+mn-cs"/>
              </a:rPr>
              <a:t>Facebook</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4"/>
              </a:rPr>
              <a:t>https://www.facebook.com/groups/lakemoorhillshoa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person who lives on the </a:t>
            </a:r>
            <a:r>
              <a:rPr lang="en-US" sz="1200" kern="1200" dirty="0" err="1">
                <a:solidFill>
                  <a:schemeClr val="tx1"/>
                </a:solidFill>
                <a:effectLst/>
                <a:latin typeface="+mn-lt"/>
                <a:ea typeface="+mn-ea"/>
                <a:cs typeface="+mn-cs"/>
              </a:rPr>
              <a:t>Lakemoor</a:t>
            </a:r>
            <a:r>
              <a:rPr lang="en-US" sz="1200" kern="1200" dirty="0">
                <a:solidFill>
                  <a:schemeClr val="tx1"/>
                </a:solidFill>
                <a:effectLst/>
                <a:latin typeface="+mn-lt"/>
                <a:ea typeface="+mn-ea"/>
                <a:cs typeface="+mn-cs"/>
              </a:rPr>
              <a:t> Hills peninsula may request access to the LHHA Facebook page.  Membership in the LHHA is not required.  </a:t>
            </a:r>
          </a:p>
          <a:p>
            <a:r>
              <a:rPr lang="en-US" sz="1200" b="1" kern="1200" dirty="0">
                <a:solidFill>
                  <a:schemeClr val="tx1"/>
                </a:solidFill>
                <a:effectLst/>
                <a:latin typeface="+mn-lt"/>
                <a:ea typeface="+mn-ea"/>
                <a:cs typeface="+mn-cs"/>
              </a:rPr>
              <a:t>Updates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new Social Media Policy has been created that provides a reference guide for all residents on our social media platforms.  It will be posted on the Website and Facebook soon.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welcome you to join the Communications Committee.  We’re connected not by a shared preference, but a shared connection to a place — our neighborhood.  If you enjoy communications and connecting with your neighborhood, please just us and let’s build a strong online community together.</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For More Information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questions, comments or to get involved, please contact the Communications Committee Chair, Dawn Thomas at 865-384-9542 or </a:t>
            </a:r>
            <a:r>
              <a:rPr lang="en-US" sz="1200" u="sng" kern="1200" dirty="0">
                <a:solidFill>
                  <a:schemeClr val="tx1"/>
                </a:solidFill>
                <a:effectLst/>
                <a:latin typeface="+mn-lt"/>
                <a:ea typeface="+mn-ea"/>
                <a:cs typeface="+mn-cs"/>
                <a:hlinkClick r:id="rId5"/>
              </a:rPr>
              <a:t>damaccammon@comcast.net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5EBF3-0E9E-944C-BB08-13AA116A0BB8}" type="slidenum">
              <a:rPr lang="en-US" smtClean="0"/>
              <a:t>15</a:t>
            </a:fld>
            <a:endParaRPr lang="en-US"/>
          </a:p>
        </p:txBody>
      </p:sp>
    </p:spTree>
    <p:extLst>
      <p:ext uri="{BB962C8B-B14F-4D97-AF65-F5344CB8AC3E}">
        <p14:creationId xmlns:p14="http://schemas.microsoft.com/office/powerpoint/2010/main" val="3655205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Past President Kathy Proctor chairs the Nominating Committee.  This year since we have had to postpone so many activities due to COVID, the entire board and committee chairs agreed to serve one more year.  But we do have one current opening for Vice President, and will have board members rolling off the board in the next year.  If you have interest in leadership in our organization – serving as a leader or helping seek new leadership – please contact Kathy Proctor at ksp53@me.com or 865-599-7783.</a:t>
            </a:r>
          </a:p>
        </p:txBody>
      </p:sp>
      <p:sp>
        <p:nvSpPr>
          <p:cNvPr id="4" name="Slide Number Placeholder 3"/>
          <p:cNvSpPr>
            <a:spLocks noGrp="1"/>
          </p:cNvSpPr>
          <p:nvPr>
            <p:ph type="sldNum" sz="quarter" idx="5"/>
          </p:nvPr>
        </p:nvSpPr>
        <p:spPr/>
        <p:txBody>
          <a:bodyPr/>
          <a:lstStyle/>
          <a:p>
            <a:fld id="{5DF5EBF3-0E9E-944C-BB08-13AA116A0BB8}" type="slidenum">
              <a:rPr lang="en-US" smtClean="0"/>
              <a:t>16</a:t>
            </a:fld>
            <a:endParaRPr lang="en-US"/>
          </a:p>
        </p:txBody>
      </p:sp>
    </p:spTree>
    <p:extLst>
      <p:ext uri="{BB962C8B-B14F-4D97-AF65-F5344CB8AC3E}">
        <p14:creationId xmlns:p14="http://schemas.microsoft.com/office/powerpoint/2010/main" val="414985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Knox County – Blount County Greenway is planned to connect Knoxville to the Smokies.  The Knoxville portions of the plan are depicted in this hard to read drawing.  Starting from the top (in yellow) is the portion of the greenway that is being constructed as part of the Alcoa Hwy expansion that should connect behind the Marine base culminating at CVS.  Most of that will be completed in Fall of 2021.  The green section is under construction now connecting Maloney Road Park to ICK park across the UT farms.  The portion in RED is the Missing Link.  The time is right for us to organize and put pressure on decision-makers in our city and county governments to fund this section and get this piece started.  There were 18 people who said in their membership renewals that they would like to be part of making this happen.  I’ll be calling a meeting shortly to organize this effort.  If you understand how beneficial a greenway would be to our neighborhood and would like to be a part of this group, please email Kathy Proctor at ksp53@me.com.</a:t>
            </a:r>
          </a:p>
          <a:p>
            <a:endParaRPr lang="en-US" dirty="0"/>
          </a:p>
        </p:txBody>
      </p:sp>
      <p:sp>
        <p:nvSpPr>
          <p:cNvPr id="4" name="Slide Number Placeholder 3"/>
          <p:cNvSpPr>
            <a:spLocks noGrp="1"/>
          </p:cNvSpPr>
          <p:nvPr>
            <p:ph type="sldNum" sz="quarter" idx="5"/>
          </p:nvPr>
        </p:nvSpPr>
        <p:spPr/>
        <p:txBody>
          <a:bodyPr/>
          <a:lstStyle/>
          <a:p>
            <a:fld id="{5DF5EBF3-0E9E-944C-BB08-13AA116A0BB8}" type="slidenum">
              <a:rPr lang="en-US" smtClean="0"/>
              <a:t>17</a:t>
            </a:fld>
            <a:endParaRPr lang="en-US"/>
          </a:p>
        </p:txBody>
      </p:sp>
    </p:spTree>
    <p:extLst>
      <p:ext uri="{BB962C8B-B14F-4D97-AF65-F5344CB8AC3E}">
        <p14:creationId xmlns:p14="http://schemas.microsoft.com/office/powerpoint/2010/main" val="2858076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us at </a:t>
            </a:r>
            <a:r>
              <a:rPr lang="en-US" dirty="0" err="1"/>
              <a:t>Lakemoor</a:t>
            </a:r>
            <a:r>
              <a:rPr lang="en-US" dirty="0"/>
              <a:t> Legacy Park &amp; Garden located at Circle Lake on October 23 for our neighborhood Happy Hour.  Bring a beverage and a snack to share.  You can also participate in a plant sale organized by the </a:t>
            </a:r>
            <a:r>
              <a:rPr lang="en-US" dirty="0" err="1"/>
              <a:t>Lakemoor</a:t>
            </a:r>
            <a:r>
              <a:rPr lang="en-US" dirty="0"/>
              <a:t> Hills Garden Club that will serve as a fundraiser to support the garden.  The plant sale will continue to the morning of October 24.  Bring a friend.</a:t>
            </a:r>
          </a:p>
        </p:txBody>
      </p:sp>
      <p:sp>
        <p:nvSpPr>
          <p:cNvPr id="4" name="Slide Number Placeholder 3"/>
          <p:cNvSpPr>
            <a:spLocks noGrp="1"/>
          </p:cNvSpPr>
          <p:nvPr>
            <p:ph type="sldNum" sz="quarter" idx="10"/>
          </p:nvPr>
        </p:nvSpPr>
        <p:spPr/>
        <p:txBody>
          <a:bodyPr/>
          <a:lstStyle/>
          <a:p>
            <a:fld id="{5DF5EBF3-0E9E-944C-BB08-13AA116A0BB8}" type="slidenum">
              <a:rPr lang="en-US" smtClean="0"/>
              <a:t>18</a:t>
            </a:fld>
            <a:endParaRPr lang="en-US"/>
          </a:p>
        </p:txBody>
      </p:sp>
    </p:spTree>
    <p:extLst>
      <p:ext uri="{BB962C8B-B14F-4D97-AF65-F5344CB8AC3E}">
        <p14:creationId xmlns:p14="http://schemas.microsoft.com/office/powerpoint/2010/main" val="2722910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Lakemoor</a:t>
            </a:r>
            <a:r>
              <a:rPr lang="en-US" dirty="0"/>
              <a:t> Hills Resource Council is organizing the “A Taste of </a:t>
            </a:r>
            <a:r>
              <a:rPr lang="en-US" dirty="0" err="1"/>
              <a:t>Lakemoor</a:t>
            </a:r>
            <a:r>
              <a:rPr lang="en-US" dirty="0"/>
              <a:t> Hills” cookbook project.  The book will be filled with tidbits of history about the neighborhood, pictures, and tasty recipes from your neighbors.  Proceeds from the cookbook sale will go towards funding additional improvement projects within the neighborhood. Laura Ward and Susannah Perry are the committee chairs.  You will see signup info on our Facebook page and the LHHA website or you can pick up a hard copy of the form at Susannah Perry’s home at 2205 Manor Dr. </a:t>
            </a:r>
            <a:r>
              <a:rPr lang="en-US"/>
              <a:t>from </a:t>
            </a:r>
            <a:r>
              <a:rPr lang="en-US" dirty="0"/>
              <a:t>a real estate box.</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5EBF3-0E9E-944C-BB08-13AA116A0B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550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F5EBF3-0E9E-944C-BB08-13AA116A0BB8}" type="slidenum">
              <a:rPr lang="en-US" smtClean="0"/>
              <a:t>2</a:t>
            </a:fld>
            <a:endParaRPr lang="en-US"/>
          </a:p>
        </p:txBody>
      </p:sp>
    </p:spTree>
    <p:extLst>
      <p:ext uri="{BB962C8B-B14F-4D97-AF65-F5344CB8AC3E}">
        <p14:creationId xmlns:p14="http://schemas.microsoft.com/office/powerpoint/2010/main" val="3233152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F5EBF3-0E9E-944C-BB08-13AA116A0BB8}" type="slidenum">
              <a:rPr lang="en-US" smtClean="0"/>
              <a:t>20</a:t>
            </a:fld>
            <a:endParaRPr lang="en-US"/>
          </a:p>
        </p:txBody>
      </p:sp>
    </p:spTree>
    <p:extLst>
      <p:ext uri="{BB962C8B-B14F-4D97-AF65-F5344CB8AC3E}">
        <p14:creationId xmlns:p14="http://schemas.microsoft.com/office/powerpoint/2010/main" val="176851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F5EBF3-0E9E-944C-BB08-13AA116A0BB8}" type="slidenum">
              <a:rPr lang="en-US" smtClean="0"/>
              <a:t>21</a:t>
            </a:fld>
            <a:endParaRPr lang="en-US"/>
          </a:p>
        </p:txBody>
      </p:sp>
    </p:spTree>
    <p:extLst>
      <p:ext uri="{BB962C8B-B14F-4D97-AF65-F5344CB8AC3E}">
        <p14:creationId xmlns:p14="http://schemas.microsoft.com/office/powerpoint/2010/main" val="1314846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minutes are posted on our website </a:t>
            </a:r>
            <a:r>
              <a:rPr lang="en-US" dirty="0" err="1"/>
              <a:t>www.lakemoor.org</a:t>
            </a:r>
            <a:endParaRPr lang="en-US" dirty="0"/>
          </a:p>
          <a:p>
            <a:endParaRPr lang="en-US" dirty="0"/>
          </a:p>
        </p:txBody>
      </p:sp>
      <p:sp>
        <p:nvSpPr>
          <p:cNvPr id="4" name="Slide Number Placeholder 3"/>
          <p:cNvSpPr>
            <a:spLocks noGrp="1"/>
          </p:cNvSpPr>
          <p:nvPr>
            <p:ph type="sldNum" sz="quarter" idx="5"/>
          </p:nvPr>
        </p:nvSpPr>
        <p:spPr/>
        <p:txBody>
          <a:bodyPr/>
          <a:lstStyle/>
          <a:p>
            <a:fld id="{5DF5EBF3-0E9E-944C-BB08-13AA116A0BB8}" type="slidenum">
              <a:rPr lang="en-US" smtClean="0"/>
              <a:t>3</a:t>
            </a:fld>
            <a:endParaRPr lang="en-US"/>
          </a:p>
        </p:txBody>
      </p:sp>
    </p:spTree>
    <p:extLst>
      <p:ext uri="{BB962C8B-B14F-4D97-AF65-F5344CB8AC3E}">
        <p14:creationId xmlns:p14="http://schemas.microsoft.com/office/powerpoint/2010/main" val="903670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questions contact Jim Kincaid at </a:t>
            </a:r>
            <a:r>
              <a:rPr lang="en-US" dirty="0" err="1"/>
              <a:t>jbkincaid@att.net</a:t>
            </a:r>
            <a:r>
              <a:rPr lang="en-US" dirty="0"/>
              <a:t> or ‭(865) 250-2828‬.</a:t>
            </a:r>
          </a:p>
        </p:txBody>
      </p:sp>
      <p:sp>
        <p:nvSpPr>
          <p:cNvPr id="4" name="Slide Number Placeholder 3"/>
          <p:cNvSpPr>
            <a:spLocks noGrp="1"/>
          </p:cNvSpPr>
          <p:nvPr>
            <p:ph type="sldNum" sz="quarter" idx="5"/>
          </p:nvPr>
        </p:nvSpPr>
        <p:spPr/>
        <p:txBody>
          <a:bodyPr/>
          <a:lstStyle/>
          <a:p>
            <a:fld id="{5DF5EBF3-0E9E-944C-BB08-13AA116A0BB8}" type="slidenum">
              <a:rPr lang="en-US" smtClean="0"/>
              <a:t>4</a:t>
            </a:fld>
            <a:endParaRPr lang="en-US"/>
          </a:p>
        </p:txBody>
      </p:sp>
    </p:spTree>
    <p:extLst>
      <p:ext uri="{BB962C8B-B14F-4D97-AF65-F5344CB8AC3E}">
        <p14:creationId xmlns:p14="http://schemas.microsoft.com/office/powerpoint/2010/main" val="216128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not yet renewed your membership please visit </a:t>
            </a:r>
            <a:r>
              <a:rPr lang="en-US" dirty="0" err="1"/>
              <a:t>www.lakemoor.org</a:t>
            </a:r>
            <a:r>
              <a:rPr lang="en-US" dirty="0"/>
              <a:t> and select Membership &amp; Dues Renewal.  The dues are $40 per year.  One of the benefits of membership is a 50% discount for waste removal through Waste Connections.</a:t>
            </a:r>
          </a:p>
        </p:txBody>
      </p:sp>
      <p:sp>
        <p:nvSpPr>
          <p:cNvPr id="4" name="Slide Number Placeholder 3"/>
          <p:cNvSpPr>
            <a:spLocks noGrp="1"/>
          </p:cNvSpPr>
          <p:nvPr>
            <p:ph type="sldNum" sz="quarter" idx="5"/>
          </p:nvPr>
        </p:nvSpPr>
        <p:spPr/>
        <p:txBody>
          <a:bodyPr/>
          <a:lstStyle/>
          <a:p>
            <a:fld id="{5DF5EBF3-0E9E-944C-BB08-13AA116A0BB8}" type="slidenum">
              <a:rPr lang="en-US" smtClean="0"/>
              <a:t>5</a:t>
            </a:fld>
            <a:endParaRPr lang="en-US"/>
          </a:p>
        </p:txBody>
      </p:sp>
    </p:spTree>
    <p:extLst>
      <p:ext uri="{BB962C8B-B14F-4D97-AF65-F5344CB8AC3E}">
        <p14:creationId xmlns:p14="http://schemas.microsoft.com/office/powerpoint/2010/main" val="476248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Welcoming Committee visits each new resident to </a:t>
            </a:r>
            <a:r>
              <a:rPr lang="en-US" dirty="0" err="1"/>
              <a:t>Lakemoor</a:t>
            </a:r>
            <a:r>
              <a:rPr lang="en-US" dirty="0"/>
              <a:t> Hills and takes them a welcome packet of information about our organization, our neighborhood and security preparation bags.  The committee depends upon all of us letting them know when a new family moves in.  Please contact Cindy Conner Coughlin at </a:t>
            </a:r>
            <a:r>
              <a:rPr lang="en-US" dirty="0" err="1"/>
              <a:t>cconnorcoughlin@gmail.com</a:t>
            </a:r>
            <a:r>
              <a:rPr lang="en-US" dirty="0"/>
              <a:t> or ‭(865) 414-8683 if you would like to be part of this welcoming group or know of someone who have moved to </a:t>
            </a:r>
            <a:r>
              <a:rPr lang="en-US" dirty="0" err="1"/>
              <a:t>Lakemoor</a:t>
            </a:r>
            <a:r>
              <a:rPr lang="en-US" dirty="0"/>
              <a:t> Hills.  </a:t>
            </a:r>
          </a:p>
        </p:txBody>
      </p:sp>
      <p:sp>
        <p:nvSpPr>
          <p:cNvPr id="4" name="Slide Number Placeholder 3"/>
          <p:cNvSpPr>
            <a:spLocks noGrp="1"/>
          </p:cNvSpPr>
          <p:nvPr>
            <p:ph type="sldNum" sz="quarter" idx="5"/>
          </p:nvPr>
        </p:nvSpPr>
        <p:spPr/>
        <p:txBody>
          <a:bodyPr/>
          <a:lstStyle/>
          <a:p>
            <a:fld id="{5DF5EBF3-0E9E-944C-BB08-13AA116A0BB8}" type="slidenum">
              <a:rPr lang="en-US" smtClean="0"/>
              <a:t>6</a:t>
            </a:fld>
            <a:endParaRPr lang="en-US"/>
          </a:p>
        </p:txBody>
      </p:sp>
    </p:spTree>
    <p:extLst>
      <p:ext uri="{BB962C8B-B14F-4D97-AF65-F5344CB8AC3E}">
        <p14:creationId xmlns:p14="http://schemas.microsoft.com/office/powerpoint/2010/main" val="3471584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 Proctor, chair – 865-742-9035 or </a:t>
            </a:r>
            <a:r>
              <a:rPr lang="en-US" dirty="0" err="1"/>
              <a:t>proctorhodge@gmail.com</a:t>
            </a:r>
            <a:r>
              <a:rPr lang="en-US" dirty="0"/>
              <a:t>  </a:t>
            </a:r>
          </a:p>
          <a:p>
            <a:r>
              <a:rPr lang="en-US" dirty="0"/>
              <a:t>The ERT is comprised of your neighbors who have volunteered to cover 20 areas in our neighborhood.  The ERT members are ready to respond to immediate needs in the aftermath of an emergency event.  When emergency services like police, fire, first responders or EMS are not readily available, due to priority being given to other areas, the ERT may be able to help.  Each family should prepare a ready kit to provide for your family for up to 3 days.  The list of items that you could include is printed on your Ready Kit bag. (provided by the Welcoming Committee to each new resident)  Please contact a member of the ERT if you have questions.</a:t>
            </a:r>
          </a:p>
          <a:p>
            <a:r>
              <a:rPr lang="en-US" dirty="0"/>
              <a:t>In case of emergency, you should first dial 911.</a:t>
            </a:r>
          </a:p>
        </p:txBody>
      </p:sp>
      <p:sp>
        <p:nvSpPr>
          <p:cNvPr id="4" name="Slide Number Placeholder 3"/>
          <p:cNvSpPr>
            <a:spLocks noGrp="1"/>
          </p:cNvSpPr>
          <p:nvPr>
            <p:ph type="sldNum" sz="quarter" idx="5"/>
          </p:nvPr>
        </p:nvSpPr>
        <p:spPr/>
        <p:txBody>
          <a:bodyPr/>
          <a:lstStyle/>
          <a:p>
            <a:fld id="{5DF5EBF3-0E9E-944C-BB08-13AA116A0BB8}" type="slidenum">
              <a:rPr lang="en-US" smtClean="0"/>
              <a:t>7</a:t>
            </a:fld>
            <a:endParaRPr lang="en-US"/>
          </a:p>
        </p:txBody>
      </p:sp>
    </p:spTree>
    <p:extLst>
      <p:ext uri="{BB962C8B-B14F-4D97-AF65-F5344CB8AC3E}">
        <p14:creationId xmlns:p14="http://schemas.microsoft.com/office/powerpoint/2010/main" val="327097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t>The 3 new camera systems approved by the HOA in January are in place, operable and reporting directly to the KPD and Knox Co. Sheriff’s office.  The locations are depicted in the graphic.  These cameras record license tags of vehicles passing the 3 locations.  If you have an incident, dial 911 to report.  Describe the incident and inform the authorities of the camera system.  The police can search by time of incident and partial license plate, so be specific about capturing that information.  Also follow up with your area captain to make them aware of the incident.</a:t>
            </a:r>
          </a:p>
        </p:txBody>
      </p:sp>
      <p:sp>
        <p:nvSpPr>
          <p:cNvPr id="4" name="Slide Number Placeholder 3"/>
          <p:cNvSpPr>
            <a:spLocks noGrp="1"/>
          </p:cNvSpPr>
          <p:nvPr>
            <p:ph type="sldNum" sz="quarter" idx="10"/>
          </p:nvPr>
        </p:nvSpPr>
        <p:spPr/>
        <p:txBody>
          <a:bodyPr/>
          <a:lstStyle/>
          <a:p>
            <a:fld id="{5DF5EBF3-0E9E-944C-BB08-13AA116A0BB8}" type="slidenum">
              <a:rPr lang="en-US" smtClean="0"/>
              <a:t>8</a:t>
            </a:fld>
            <a:endParaRPr lang="en-US"/>
          </a:p>
        </p:txBody>
      </p:sp>
    </p:spTree>
    <p:extLst>
      <p:ext uri="{BB962C8B-B14F-4D97-AF65-F5344CB8AC3E}">
        <p14:creationId xmlns:p14="http://schemas.microsoft.com/office/powerpoint/2010/main" val="3387282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neighborhood is divided into 20 area sectors with an ERT area captain assigned to each sector.  That person will be your contact for assistance or reporting.  This map and the list of area captains can be found on the </a:t>
            </a:r>
            <a:r>
              <a:rPr lang="en-US" dirty="0" err="1"/>
              <a:t>Lakemoor</a:t>
            </a:r>
            <a:r>
              <a:rPr lang="en-US" dirty="0"/>
              <a:t> </a:t>
            </a:r>
            <a:r>
              <a:rPr lang="en-US" dirty="0" err="1"/>
              <a:t>Hils</a:t>
            </a:r>
            <a:r>
              <a:rPr lang="en-US" dirty="0"/>
              <a:t> website and on the </a:t>
            </a:r>
            <a:r>
              <a:rPr lang="en-US" dirty="0" err="1"/>
              <a:t>Lakemoor</a:t>
            </a:r>
            <a:r>
              <a:rPr lang="en-US" dirty="0"/>
              <a:t> Hills Facebook page.  Use this map to determine in which sector you reside.</a:t>
            </a:r>
          </a:p>
        </p:txBody>
      </p:sp>
      <p:sp>
        <p:nvSpPr>
          <p:cNvPr id="4" name="Slide Number Placeholder 3"/>
          <p:cNvSpPr>
            <a:spLocks noGrp="1"/>
          </p:cNvSpPr>
          <p:nvPr>
            <p:ph type="sldNum" sz="quarter" idx="5"/>
          </p:nvPr>
        </p:nvSpPr>
        <p:spPr/>
        <p:txBody>
          <a:bodyPr/>
          <a:lstStyle/>
          <a:p>
            <a:fld id="{5DF5EBF3-0E9E-944C-BB08-13AA116A0BB8}" type="slidenum">
              <a:rPr lang="en-US" smtClean="0"/>
              <a:t>9</a:t>
            </a:fld>
            <a:endParaRPr lang="en-US"/>
          </a:p>
        </p:txBody>
      </p:sp>
    </p:spTree>
    <p:extLst>
      <p:ext uri="{BB962C8B-B14F-4D97-AF65-F5344CB8AC3E}">
        <p14:creationId xmlns:p14="http://schemas.microsoft.com/office/powerpoint/2010/main" val="35850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A99F68-0CC0-134E-BF93-291D77F94E30}" type="datetimeFigureOut">
              <a:rPr lang="en-US" smtClean="0"/>
              <a:t>9/22/20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55D4C-A568-9749-9CF0-7C38F9143D60}" type="slidenum">
              <a:rPr lang="en-US" smtClean="0"/>
              <a:t>‹#›</a:t>
            </a:fld>
            <a:endParaRPr lang="en-US"/>
          </a:p>
        </p:txBody>
      </p:sp>
    </p:spTree>
    <p:extLst>
      <p:ext uri="{BB962C8B-B14F-4D97-AF65-F5344CB8AC3E}">
        <p14:creationId xmlns:p14="http://schemas.microsoft.com/office/powerpoint/2010/main" val="2804879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A99F68-0CC0-134E-BF93-291D77F94E30}" type="datetimeFigureOut">
              <a:rPr lang="en-US" smtClean="0"/>
              <a:t>9/22/20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55D4C-A568-9749-9CF0-7C38F9143D60}" type="slidenum">
              <a:rPr lang="en-US" smtClean="0"/>
              <a:t>‹#›</a:t>
            </a:fld>
            <a:endParaRPr lang="en-US"/>
          </a:p>
        </p:txBody>
      </p:sp>
    </p:spTree>
    <p:extLst>
      <p:ext uri="{BB962C8B-B14F-4D97-AF65-F5344CB8AC3E}">
        <p14:creationId xmlns:p14="http://schemas.microsoft.com/office/powerpoint/2010/main" val="4872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A99F68-0CC0-134E-BF93-291D77F94E30}" type="datetimeFigureOut">
              <a:rPr lang="en-US" smtClean="0"/>
              <a:t>9/22/20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55D4C-A568-9749-9CF0-7C38F9143D60}" type="slidenum">
              <a:rPr lang="en-US" smtClean="0"/>
              <a:t>‹#›</a:t>
            </a:fld>
            <a:endParaRPr lang="en-US"/>
          </a:p>
        </p:txBody>
      </p:sp>
    </p:spTree>
    <p:extLst>
      <p:ext uri="{BB962C8B-B14F-4D97-AF65-F5344CB8AC3E}">
        <p14:creationId xmlns:p14="http://schemas.microsoft.com/office/powerpoint/2010/main" val="862244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A99F68-0CC0-134E-BF93-291D77F94E30}" type="datetimeFigureOut">
              <a:rPr lang="en-US" smtClean="0"/>
              <a:t>9/22/20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55D4C-A568-9749-9CF0-7C38F9143D60}" type="slidenum">
              <a:rPr lang="en-US" smtClean="0"/>
              <a:t>‹#›</a:t>
            </a:fld>
            <a:endParaRPr lang="en-US"/>
          </a:p>
        </p:txBody>
      </p:sp>
    </p:spTree>
    <p:extLst>
      <p:ext uri="{BB962C8B-B14F-4D97-AF65-F5344CB8AC3E}">
        <p14:creationId xmlns:p14="http://schemas.microsoft.com/office/powerpoint/2010/main" val="351857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A99F68-0CC0-134E-BF93-291D77F94E30}" type="datetimeFigureOut">
              <a:rPr lang="en-US" smtClean="0"/>
              <a:t>9/22/20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55D4C-A568-9749-9CF0-7C38F9143D60}" type="slidenum">
              <a:rPr lang="en-US" smtClean="0"/>
              <a:t>‹#›</a:t>
            </a:fld>
            <a:endParaRPr lang="en-US"/>
          </a:p>
        </p:txBody>
      </p:sp>
    </p:spTree>
    <p:extLst>
      <p:ext uri="{BB962C8B-B14F-4D97-AF65-F5344CB8AC3E}">
        <p14:creationId xmlns:p14="http://schemas.microsoft.com/office/powerpoint/2010/main" val="339700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A99F68-0CC0-134E-BF93-291D77F94E30}" type="datetimeFigureOut">
              <a:rPr lang="en-US" smtClean="0"/>
              <a:t>9/22/20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55D4C-A568-9749-9CF0-7C38F9143D60}" type="slidenum">
              <a:rPr lang="en-US" smtClean="0"/>
              <a:t>‹#›</a:t>
            </a:fld>
            <a:endParaRPr lang="en-US"/>
          </a:p>
        </p:txBody>
      </p:sp>
    </p:spTree>
    <p:extLst>
      <p:ext uri="{BB962C8B-B14F-4D97-AF65-F5344CB8AC3E}">
        <p14:creationId xmlns:p14="http://schemas.microsoft.com/office/powerpoint/2010/main" val="336137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A99F68-0CC0-134E-BF93-291D77F94E30}" type="datetimeFigureOut">
              <a:rPr lang="en-US" smtClean="0"/>
              <a:t>9/22/20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655D4C-A568-9749-9CF0-7C38F9143D60}" type="slidenum">
              <a:rPr lang="en-US" smtClean="0"/>
              <a:t>‹#›</a:t>
            </a:fld>
            <a:endParaRPr lang="en-US"/>
          </a:p>
        </p:txBody>
      </p:sp>
    </p:spTree>
    <p:extLst>
      <p:ext uri="{BB962C8B-B14F-4D97-AF65-F5344CB8AC3E}">
        <p14:creationId xmlns:p14="http://schemas.microsoft.com/office/powerpoint/2010/main" val="318762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A99F68-0CC0-134E-BF93-291D77F94E30}" type="datetimeFigureOut">
              <a:rPr lang="en-US" smtClean="0"/>
              <a:t>9/22/20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655D4C-A568-9749-9CF0-7C38F9143D60}" type="slidenum">
              <a:rPr lang="en-US" smtClean="0"/>
              <a:t>‹#›</a:t>
            </a:fld>
            <a:endParaRPr lang="en-US"/>
          </a:p>
        </p:txBody>
      </p:sp>
    </p:spTree>
    <p:extLst>
      <p:ext uri="{BB962C8B-B14F-4D97-AF65-F5344CB8AC3E}">
        <p14:creationId xmlns:p14="http://schemas.microsoft.com/office/powerpoint/2010/main" val="4227080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99F68-0CC0-134E-BF93-291D77F94E30}" type="datetimeFigureOut">
              <a:rPr lang="en-US" smtClean="0"/>
              <a:t>9/22/20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655D4C-A568-9749-9CF0-7C38F9143D60}" type="slidenum">
              <a:rPr lang="en-US" smtClean="0"/>
              <a:t>‹#›</a:t>
            </a:fld>
            <a:endParaRPr lang="en-US"/>
          </a:p>
        </p:txBody>
      </p:sp>
    </p:spTree>
    <p:extLst>
      <p:ext uri="{BB962C8B-B14F-4D97-AF65-F5344CB8AC3E}">
        <p14:creationId xmlns:p14="http://schemas.microsoft.com/office/powerpoint/2010/main" val="3979512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A99F68-0CC0-134E-BF93-291D77F94E30}" type="datetimeFigureOut">
              <a:rPr lang="en-US" smtClean="0"/>
              <a:t>9/22/20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55D4C-A568-9749-9CF0-7C38F9143D60}" type="slidenum">
              <a:rPr lang="en-US" smtClean="0"/>
              <a:t>‹#›</a:t>
            </a:fld>
            <a:endParaRPr lang="en-US"/>
          </a:p>
        </p:txBody>
      </p:sp>
    </p:spTree>
    <p:extLst>
      <p:ext uri="{BB962C8B-B14F-4D97-AF65-F5344CB8AC3E}">
        <p14:creationId xmlns:p14="http://schemas.microsoft.com/office/powerpoint/2010/main" val="398320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A99F68-0CC0-134E-BF93-291D77F94E30}" type="datetimeFigureOut">
              <a:rPr lang="en-US" smtClean="0"/>
              <a:t>9/22/20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55D4C-A568-9749-9CF0-7C38F9143D60}" type="slidenum">
              <a:rPr lang="en-US" smtClean="0"/>
              <a:t>‹#›</a:t>
            </a:fld>
            <a:endParaRPr lang="en-US"/>
          </a:p>
        </p:txBody>
      </p:sp>
    </p:spTree>
    <p:extLst>
      <p:ext uri="{BB962C8B-B14F-4D97-AF65-F5344CB8AC3E}">
        <p14:creationId xmlns:p14="http://schemas.microsoft.com/office/powerpoint/2010/main" val="146753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99F68-0CC0-134E-BF93-291D77F94E30}" type="datetimeFigureOut">
              <a:rPr lang="en-US" smtClean="0"/>
              <a:t>9/22/20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655D4C-A568-9749-9CF0-7C38F9143D60}" type="slidenum">
              <a:rPr lang="en-US" smtClean="0"/>
              <a:t>‹#›</a:t>
            </a:fld>
            <a:endParaRPr lang="en-US"/>
          </a:p>
        </p:txBody>
      </p:sp>
    </p:spTree>
    <p:extLst>
      <p:ext uri="{BB962C8B-B14F-4D97-AF65-F5344CB8AC3E}">
        <p14:creationId xmlns:p14="http://schemas.microsoft.com/office/powerpoint/2010/main" val="115383298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knoxtnlepc.org/" TargetMode="Externa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lakemoor.org/" TargetMode="Externa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lakemoor.org/" TargetMode="Externa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38A7B5-B32D-421E-B110-AB5B1A7CC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D36999-26F8-45E4-AB41-D485D0B0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40012"/>
            <a:ext cx="9143999" cy="280335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0F8DA27-CE91-4AEB-B854-6F06B5485E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3563" r="8214" b="45501"/>
          <a:stretch/>
        </p:blipFill>
        <p:spPr>
          <a:xfrm flipV="1">
            <a:off x="0" y="2404067"/>
            <a:ext cx="9144000" cy="2539327"/>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pic>
        <p:nvPicPr>
          <p:cNvPr id="17" name="Picture 16">
            <a:extLst>
              <a:ext uri="{FF2B5EF4-FFF2-40B4-BE49-F238E27FC236}">
                <a16:creationId xmlns:a16="http://schemas.microsoft.com/office/drawing/2014/main" id="{F7AF4E20-3DDE-4998-96BE-44EE182540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6237"/>
          <a:stretch/>
        </p:blipFill>
        <p:spPr>
          <a:xfrm flipV="1">
            <a:off x="0" y="5616534"/>
            <a:ext cx="9143999" cy="1129775"/>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6" name="TextBox 5"/>
          <p:cNvSpPr txBox="1"/>
          <p:nvPr/>
        </p:nvSpPr>
        <p:spPr>
          <a:xfrm>
            <a:off x="1135591" y="5265889"/>
            <a:ext cx="6872818" cy="450447"/>
          </a:xfrm>
          <a:prstGeom prst="rect">
            <a:avLst/>
          </a:prstGeom>
        </p:spPr>
        <p:txBody>
          <a:bodyPr vert="horz" lIns="91440" tIns="45720" rIns="91440" bIns="45720" rtlCol="0" anchor="ctr">
            <a:normAutofit/>
          </a:bodyPr>
          <a:lstStyle/>
          <a:p>
            <a:pPr algn="ctr" defTabSz="914400">
              <a:lnSpc>
                <a:spcPct val="90000"/>
              </a:lnSpc>
              <a:spcBef>
                <a:spcPts val="1000"/>
              </a:spcBef>
            </a:pPr>
            <a:r>
              <a:rPr lang="en-US" sz="2400" kern="1200">
                <a:solidFill>
                  <a:srgbClr val="FFFFFF"/>
                </a:solidFill>
                <a:latin typeface="+mn-lt"/>
                <a:ea typeface="+mn-ea"/>
                <a:cs typeface="+mn-cs"/>
              </a:rPr>
              <a:t>MEMBERSHIP MEETING</a:t>
            </a:r>
          </a:p>
        </p:txBody>
      </p:sp>
      <p:pic>
        <p:nvPicPr>
          <p:cNvPr id="4" name="Picture 3" descr="Lakemoor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376" y="1019360"/>
            <a:ext cx="7943248" cy="1906379"/>
          </a:xfrm>
          <a:prstGeom prst="rect">
            <a:avLst/>
          </a:prstGeom>
        </p:spPr>
      </p:pic>
      <p:sp>
        <p:nvSpPr>
          <p:cNvPr id="5" name="TextBox 4"/>
          <p:cNvSpPr txBox="1"/>
          <p:nvPr/>
        </p:nvSpPr>
        <p:spPr>
          <a:xfrm>
            <a:off x="2509284" y="4701992"/>
            <a:ext cx="4593265" cy="523220"/>
          </a:xfrm>
          <a:prstGeom prst="rect">
            <a:avLst/>
          </a:prstGeom>
          <a:noFill/>
        </p:spPr>
        <p:txBody>
          <a:bodyPr wrap="square" rtlCol="0">
            <a:spAutoFit/>
          </a:bodyPr>
          <a:lstStyle/>
          <a:p>
            <a:pPr>
              <a:spcAft>
                <a:spcPts val="600"/>
              </a:spcAft>
            </a:pPr>
            <a:r>
              <a:rPr lang="en-US" sz="2800" dirty="0"/>
              <a:t>Tuesday, September 22, 2020</a:t>
            </a:r>
            <a:endParaRPr lang="en-US" sz="2800"/>
          </a:p>
        </p:txBody>
      </p:sp>
      <p:sp>
        <p:nvSpPr>
          <p:cNvPr id="2" name="TextBox 1">
            <a:extLst>
              <a:ext uri="{FF2B5EF4-FFF2-40B4-BE49-F238E27FC236}">
                <a16:creationId xmlns:a16="http://schemas.microsoft.com/office/drawing/2014/main" id="{93FB6604-4D4E-CE4E-80E9-D8B12850A0F7}"/>
              </a:ext>
            </a:extLst>
          </p:cNvPr>
          <p:cNvSpPr txBox="1"/>
          <p:nvPr/>
        </p:nvSpPr>
        <p:spPr>
          <a:xfrm>
            <a:off x="1328057" y="6243371"/>
            <a:ext cx="6680352" cy="369332"/>
          </a:xfrm>
          <a:prstGeom prst="rect">
            <a:avLst/>
          </a:prstGeom>
          <a:noFill/>
        </p:spPr>
        <p:txBody>
          <a:bodyPr wrap="square" rtlCol="0">
            <a:spAutoFit/>
          </a:bodyPr>
          <a:lstStyle/>
          <a:p>
            <a:r>
              <a:rPr lang="en-US" dirty="0">
                <a:solidFill>
                  <a:schemeClr val="bg1"/>
                </a:solidFill>
              </a:rPr>
              <a:t>PLEASE SUBMIT ALL QUESTIONS THROUGH THE CHAT FUNCTION</a:t>
            </a:r>
          </a:p>
        </p:txBody>
      </p:sp>
    </p:spTree>
    <p:extLst>
      <p:ext uri="{BB962C8B-B14F-4D97-AF65-F5344CB8AC3E}">
        <p14:creationId xmlns:p14="http://schemas.microsoft.com/office/powerpoint/2010/main" val="3004517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D8C3F6A-E169-2647-A324-F10D1AC98589}"/>
              </a:ext>
            </a:extLst>
          </p:cNvPr>
          <p:cNvSpPr>
            <a:spLocks noGrp="1"/>
          </p:cNvSpPr>
          <p:nvPr>
            <p:ph type="title"/>
          </p:nvPr>
        </p:nvSpPr>
        <p:spPr>
          <a:xfrm>
            <a:off x="884682" y="822960"/>
            <a:ext cx="7372350" cy="1325880"/>
          </a:xfrm>
        </p:spPr>
        <p:txBody>
          <a:bodyPr>
            <a:normAutofit/>
          </a:bodyPr>
          <a:lstStyle/>
          <a:p>
            <a:r>
              <a:rPr lang="en-US" dirty="0">
                <a:solidFill>
                  <a:srgbClr val="FFFFFF"/>
                </a:solidFill>
              </a:rPr>
              <a:t>NOTIFICATION NETWORKS </a:t>
            </a:r>
            <a:r>
              <a:rPr lang="en-US" sz="3200" i="1" dirty="0">
                <a:solidFill>
                  <a:srgbClr val="FFFFFF"/>
                </a:solidFill>
              </a:rPr>
              <a:t>Communication during emergencies</a:t>
            </a:r>
            <a:endParaRPr lang="en-US" i="1" dirty="0">
              <a:solidFill>
                <a:srgbClr val="FFFFFF"/>
              </a:solidFill>
            </a:endParaRPr>
          </a:p>
        </p:txBody>
      </p:sp>
      <p:pic>
        <p:nvPicPr>
          <p:cNvPr id="4" name="Picture 3" descr="Lakemoor Logo.jpeg">
            <a:extLst>
              <a:ext uri="{FF2B5EF4-FFF2-40B4-BE49-F238E27FC236}">
                <a16:creationId xmlns:a16="http://schemas.microsoft.com/office/drawing/2014/main" id="{F57BA60A-0D56-CA47-B5C5-8E4C8AE5D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3" y="4000456"/>
            <a:ext cx="3716020" cy="891844"/>
          </a:xfrm>
          <a:prstGeom prst="rect">
            <a:avLst/>
          </a:prstGeom>
        </p:spPr>
      </p:pic>
      <p:sp>
        <p:nvSpPr>
          <p:cNvPr id="3" name="Content Placeholder 2">
            <a:extLst>
              <a:ext uri="{FF2B5EF4-FFF2-40B4-BE49-F238E27FC236}">
                <a16:creationId xmlns:a16="http://schemas.microsoft.com/office/drawing/2014/main" id="{B8281246-E7F2-AD40-9520-08AB1104D890}"/>
              </a:ext>
            </a:extLst>
          </p:cNvPr>
          <p:cNvSpPr>
            <a:spLocks noGrp="1"/>
          </p:cNvSpPr>
          <p:nvPr>
            <p:ph idx="1"/>
          </p:nvPr>
        </p:nvSpPr>
        <p:spPr>
          <a:xfrm>
            <a:off x="4766153" y="2827419"/>
            <a:ext cx="3771900" cy="3227626"/>
          </a:xfrm>
        </p:spPr>
        <p:txBody>
          <a:bodyPr anchor="ctr">
            <a:normAutofit/>
          </a:bodyPr>
          <a:lstStyle/>
          <a:p>
            <a:r>
              <a:rPr lang="en-US" sz="2400" dirty="0">
                <a:solidFill>
                  <a:srgbClr val="000000"/>
                </a:solidFill>
              </a:rPr>
              <a:t>KEMA Signup link:  </a:t>
            </a:r>
            <a:r>
              <a:rPr lang="en-US" sz="2400" dirty="0">
                <a:solidFill>
                  <a:srgbClr val="000000"/>
                </a:solidFill>
                <a:hlinkClick r:id="rId5"/>
              </a:rPr>
              <a:t>http://knoxtnlepc.org</a:t>
            </a:r>
            <a:endParaRPr lang="en-US" sz="2400" dirty="0">
              <a:solidFill>
                <a:srgbClr val="000000"/>
              </a:solidFill>
            </a:endParaRPr>
          </a:p>
          <a:p>
            <a:r>
              <a:rPr lang="en-US" sz="2400" dirty="0">
                <a:solidFill>
                  <a:srgbClr val="000000"/>
                </a:solidFill>
              </a:rPr>
              <a:t>Area Captains</a:t>
            </a:r>
          </a:p>
          <a:p>
            <a:r>
              <a:rPr lang="en-US" sz="2400" dirty="0">
                <a:solidFill>
                  <a:srgbClr val="000000"/>
                </a:solidFill>
              </a:rPr>
              <a:t>Text Alert </a:t>
            </a:r>
          </a:p>
          <a:p>
            <a:pPr marL="0" indent="0">
              <a:buNone/>
            </a:pPr>
            <a:endParaRPr lang="en-US" sz="1700" dirty="0">
              <a:solidFill>
                <a:srgbClr val="000000"/>
              </a:solidFill>
            </a:endParaRPr>
          </a:p>
          <a:p>
            <a:pPr lvl="1"/>
            <a:endParaRPr lang="en-US" sz="1700" dirty="0">
              <a:solidFill>
                <a:srgbClr val="000000"/>
              </a:solidFill>
            </a:endParaRPr>
          </a:p>
        </p:txBody>
      </p:sp>
      <p:sp>
        <p:nvSpPr>
          <p:cNvPr id="7" name="TextBox 6">
            <a:extLst>
              <a:ext uri="{FF2B5EF4-FFF2-40B4-BE49-F238E27FC236}">
                <a16:creationId xmlns:a16="http://schemas.microsoft.com/office/drawing/2014/main" id="{9A6B6D51-7256-2649-B622-74993A583573}"/>
              </a:ext>
            </a:extLst>
          </p:cNvPr>
          <p:cNvSpPr txBox="1"/>
          <p:nvPr/>
        </p:nvSpPr>
        <p:spPr>
          <a:xfrm>
            <a:off x="1328057" y="6243371"/>
            <a:ext cx="6680352" cy="369332"/>
          </a:xfrm>
          <a:prstGeom prst="rect">
            <a:avLst/>
          </a:prstGeom>
          <a:noFill/>
        </p:spPr>
        <p:txBody>
          <a:bodyPr wrap="square" rtlCol="0">
            <a:spAutoFit/>
          </a:bodyPr>
          <a:lstStyle/>
          <a:p>
            <a:r>
              <a:rPr lang="en-US" dirty="0">
                <a:solidFill>
                  <a:schemeClr val="bg1"/>
                </a:solidFill>
              </a:rPr>
              <a:t>PLEASE SUBMIT ALL QUESTIONS THROUGH THE CHAT FUNCTION</a:t>
            </a:r>
          </a:p>
        </p:txBody>
      </p:sp>
    </p:spTree>
    <p:extLst>
      <p:ext uri="{BB962C8B-B14F-4D97-AF65-F5344CB8AC3E}">
        <p14:creationId xmlns:p14="http://schemas.microsoft.com/office/powerpoint/2010/main" val="90828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11-20 at 5.51.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124" y="-221565"/>
            <a:ext cx="11613124" cy="7644082"/>
          </a:xfrm>
          <a:prstGeom prst="rect">
            <a:avLst/>
          </a:prstGeom>
        </p:spPr>
      </p:pic>
      <p:sp>
        <p:nvSpPr>
          <p:cNvPr id="2" name="Title 1"/>
          <p:cNvSpPr>
            <a:spLocks noGrp="1"/>
          </p:cNvSpPr>
          <p:nvPr>
            <p:ph type="title"/>
          </p:nvPr>
        </p:nvSpPr>
        <p:spPr/>
        <p:txBody>
          <a:bodyPr>
            <a:normAutofit/>
          </a:bodyPr>
          <a:lstStyle/>
          <a:p>
            <a:pPr algn="r"/>
            <a:r>
              <a:rPr lang="en-US" sz="4800" b="1" dirty="0">
                <a:solidFill>
                  <a:srgbClr val="000000"/>
                </a:solidFill>
              </a:rPr>
              <a:t>TEXT ALERT</a:t>
            </a:r>
          </a:p>
        </p:txBody>
      </p:sp>
      <p:sp>
        <p:nvSpPr>
          <p:cNvPr id="3" name="Content Placeholder 2"/>
          <p:cNvSpPr>
            <a:spLocks noGrp="1"/>
          </p:cNvSpPr>
          <p:nvPr>
            <p:ph idx="1"/>
          </p:nvPr>
        </p:nvSpPr>
        <p:spPr>
          <a:xfrm>
            <a:off x="2006504" y="1600200"/>
            <a:ext cx="6680296" cy="4525963"/>
          </a:xfrm>
        </p:spPr>
        <p:txBody>
          <a:bodyPr/>
          <a:lstStyle/>
          <a:p>
            <a:r>
              <a:rPr lang="en-US" b="1" dirty="0"/>
              <a:t>Primary Contact – Forrest Orr</a:t>
            </a:r>
          </a:p>
          <a:p>
            <a:r>
              <a:rPr lang="en-US" b="1" dirty="0"/>
              <a:t>Criteria for rising to ALERT STATUS</a:t>
            </a:r>
          </a:p>
          <a:p>
            <a:pPr lvl="1"/>
            <a:r>
              <a:rPr lang="en-US" b="1" dirty="0"/>
              <a:t>Criminal activity</a:t>
            </a:r>
          </a:p>
          <a:p>
            <a:pPr lvl="1"/>
            <a:r>
              <a:rPr lang="en-US" b="1" dirty="0"/>
              <a:t>Roads Blocked</a:t>
            </a:r>
          </a:p>
          <a:p>
            <a:pPr lvl="1"/>
            <a:r>
              <a:rPr lang="en-US" b="1" dirty="0"/>
              <a:t>Weather Emergencies</a:t>
            </a:r>
          </a:p>
          <a:p>
            <a:r>
              <a:rPr lang="en-US" b="1" dirty="0"/>
              <a:t>Text </a:t>
            </a:r>
            <a:r>
              <a:rPr lang="en-US" b="1" u="sng" dirty="0"/>
              <a:t>DETAILS</a:t>
            </a:r>
            <a:r>
              <a:rPr lang="en-US" b="1" dirty="0"/>
              <a:t> to 55678 to subscribe</a:t>
            </a:r>
          </a:p>
        </p:txBody>
      </p:sp>
    </p:spTree>
    <p:extLst>
      <p:ext uri="{BB962C8B-B14F-4D97-AF65-F5344CB8AC3E}">
        <p14:creationId xmlns:p14="http://schemas.microsoft.com/office/powerpoint/2010/main" val="355297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424276C-5226-1249-A61A-BCEAC6015C9B}"/>
              </a:ext>
            </a:extLst>
          </p:cNvPr>
          <p:cNvSpPr>
            <a:spLocks noGrp="1"/>
          </p:cNvSpPr>
          <p:nvPr>
            <p:ph type="title"/>
          </p:nvPr>
        </p:nvSpPr>
        <p:spPr>
          <a:xfrm>
            <a:off x="884682" y="822960"/>
            <a:ext cx="7372350" cy="1325880"/>
          </a:xfrm>
        </p:spPr>
        <p:txBody>
          <a:bodyPr>
            <a:normAutofit/>
          </a:bodyPr>
          <a:lstStyle/>
          <a:p>
            <a:r>
              <a:rPr lang="en-US" sz="3500" dirty="0">
                <a:solidFill>
                  <a:srgbClr val="FFFFFF"/>
                </a:solidFill>
              </a:rPr>
              <a:t>ALCOA HWY UPDATE</a:t>
            </a:r>
          </a:p>
        </p:txBody>
      </p:sp>
      <p:pic>
        <p:nvPicPr>
          <p:cNvPr id="4" name="Picture 3" descr="Lakemoor Logo.jpeg">
            <a:extLst>
              <a:ext uri="{FF2B5EF4-FFF2-40B4-BE49-F238E27FC236}">
                <a16:creationId xmlns:a16="http://schemas.microsoft.com/office/drawing/2014/main" id="{8E47E549-C03C-304F-B681-91C693F26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3" y="4000456"/>
            <a:ext cx="3716020" cy="891844"/>
          </a:xfrm>
          <a:prstGeom prst="rect">
            <a:avLst/>
          </a:prstGeom>
        </p:spPr>
      </p:pic>
      <p:sp>
        <p:nvSpPr>
          <p:cNvPr id="3" name="Content Placeholder 2">
            <a:extLst>
              <a:ext uri="{FF2B5EF4-FFF2-40B4-BE49-F238E27FC236}">
                <a16:creationId xmlns:a16="http://schemas.microsoft.com/office/drawing/2014/main" id="{B7713A01-3229-F74C-B7CD-E43F84505541}"/>
              </a:ext>
            </a:extLst>
          </p:cNvPr>
          <p:cNvSpPr>
            <a:spLocks noGrp="1"/>
          </p:cNvSpPr>
          <p:nvPr>
            <p:ph idx="1"/>
          </p:nvPr>
        </p:nvSpPr>
        <p:spPr>
          <a:xfrm>
            <a:off x="4766153" y="2827419"/>
            <a:ext cx="3771900" cy="3227626"/>
          </a:xfrm>
        </p:spPr>
        <p:txBody>
          <a:bodyPr anchor="ctr">
            <a:normAutofit/>
          </a:bodyPr>
          <a:lstStyle/>
          <a:p>
            <a:r>
              <a:rPr lang="en-US" sz="1700" dirty="0">
                <a:solidFill>
                  <a:srgbClr val="000000"/>
                </a:solidFill>
              </a:rPr>
              <a:t>Alcoa Hwy Beautification Council</a:t>
            </a:r>
          </a:p>
          <a:p>
            <a:r>
              <a:rPr lang="en-US" sz="1700" dirty="0">
                <a:solidFill>
                  <a:srgbClr val="000000"/>
                </a:solidFill>
              </a:rPr>
              <a:t>Landscape Plans</a:t>
            </a:r>
          </a:p>
          <a:p>
            <a:pPr lvl="1"/>
            <a:r>
              <a:rPr lang="en-US" sz="1700" dirty="0">
                <a:solidFill>
                  <a:srgbClr val="000000"/>
                </a:solidFill>
              </a:rPr>
              <a:t>Posted at </a:t>
            </a:r>
            <a:r>
              <a:rPr lang="en-US" sz="1700" dirty="0">
                <a:solidFill>
                  <a:srgbClr val="000000"/>
                </a:solidFill>
                <a:hlinkClick r:id="rId5"/>
              </a:rPr>
              <a:t>www.lakemoor.org</a:t>
            </a:r>
            <a:endParaRPr lang="en-US" sz="1700" dirty="0">
              <a:solidFill>
                <a:srgbClr val="000000"/>
              </a:solidFill>
            </a:endParaRPr>
          </a:p>
          <a:p>
            <a:pPr lvl="1"/>
            <a:r>
              <a:rPr lang="en-US" sz="1700" dirty="0">
                <a:solidFill>
                  <a:srgbClr val="000000"/>
                </a:solidFill>
              </a:rPr>
              <a:t>$60,000 from City</a:t>
            </a:r>
          </a:p>
          <a:p>
            <a:r>
              <a:rPr lang="en-US" sz="1700" dirty="0">
                <a:solidFill>
                  <a:srgbClr val="000000"/>
                </a:solidFill>
              </a:rPr>
              <a:t>Business Sector Charrette – July 2019</a:t>
            </a:r>
          </a:p>
          <a:p>
            <a:r>
              <a:rPr lang="en-US" sz="1700" dirty="0">
                <a:solidFill>
                  <a:srgbClr val="000000"/>
                </a:solidFill>
              </a:rPr>
              <a:t>Signage</a:t>
            </a:r>
          </a:p>
          <a:p>
            <a:r>
              <a:rPr lang="en-US" sz="1700" dirty="0">
                <a:solidFill>
                  <a:srgbClr val="000000"/>
                </a:solidFill>
              </a:rPr>
              <a:t>Schedule </a:t>
            </a:r>
          </a:p>
        </p:txBody>
      </p:sp>
      <p:sp>
        <p:nvSpPr>
          <p:cNvPr id="7" name="TextBox 6">
            <a:extLst>
              <a:ext uri="{FF2B5EF4-FFF2-40B4-BE49-F238E27FC236}">
                <a16:creationId xmlns:a16="http://schemas.microsoft.com/office/drawing/2014/main" id="{A0C77BAA-9E44-614C-8921-D65F3765F0EE}"/>
              </a:ext>
            </a:extLst>
          </p:cNvPr>
          <p:cNvSpPr txBox="1"/>
          <p:nvPr/>
        </p:nvSpPr>
        <p:spPr>
          <a:xfrm>
            <a:off x="1328057" y="6243371"/>
            <a:ext cx="6680352" cy="369332"/>
          </a:xfrm>
          <a:prstGeom prst="rect">
            <a:avLst/>
          </a:prstGeom>
          <a:noFill/>
        </p:spPr>
        <p:txBody>
          <a:bodyPr wrap="square" rtlCol="0">
            <a:spAutoFit/>
          </a:bodyPr>
          <a:lstStyle/>
          <a:p>
            <a:r>
              <a:rPr lang="en-US" dirty="0">
                <a:solidFill>
                  <a:schemeClr val="bg1"/>
                </a:solidFill>
              </a:rPr>
              <a:t>PLEASE SUBMIT ALL QUESTIONS THROUGH THE CHAT FUNCTION</a:t>
            </a:r>
          </a:p>
        </p:txBody>
      </p:sp>
    </p:spTree>
    <p:extLst>
      <p:ext uri="{BB962C8B-B14F-4D97-AF65-F5344CB8AC3E}">
        <p14:creationId xmlns:p14="http://schemas.microsoft.com/office/powerpoint/2010/main" val="3005238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9210422-F6F1-F54D-87C2-FD54DC1680C3}"/>
              </a:ext>
            </a:extLst>
          </p:cNvPr>
          <p:cNvSpPr>
            <a:spLocks noGrp="1"/>
          </p:cNvSpPr>
          <p:nvPr>
            <p:ph type="title"/>
          </p:nvPr>
        </p:nvSpPr>
        <p:spPr>
          <a:xfrm>
            <a:off x="884682" y="822960"/>
            <a:ext cx="7372350" cy="1325880"/>
          </a:xfrm>
        </p:spPr>
        <p:txBody>
          <a:bodyPr>
            <a:normAutofit/>
          </a:bodyPr>
          <a:lstStyle/>
          <a:p>
            <a:r>
              <a:rPr lang="en-US" sz="3500" dirty="0">
                <a:solidFill>
                  <a:srgbClr val="FFFFFF"/>
                </a:solidFill>
              </a:rPr>
              <a:t>BEAUTIFICATION </a:t>
            </a:r>
            <a:br>
              <a:rPr lang="en-US" sz="3500" dirty="0">
                <a:solidFill>
                  <a:srgbClr val="FFFFFF"/>
                </a:solidFill>
              </a:rPr>
            </a:br>
            <a:r>
              <a:rPr lang="en-US" sz="3500" dirty="0">
                <a:solidFill>
                  <a:srgbClr val="FFFFFF"/>
                </a:solidFill>
              </a:rPr>
              <a:t> </a:t>
            </a:r>
            <a:r>
              <a:rPr lang="en-US" sz="2400" dirty="0">
                <a:solidFill>
                  <a:srgbClr val="FFFFFF"/>
                </a:solidFill>
              </a:rPr>
              <a:t>Enhancing the beauty of </a:t>
            </a:r>
            <a:r>
              <a:rPr lang="en-US" sz="2400" dirty="0" err="1">
                <a:solidFill>
                  <a:srgbClr val="FFFFFF"/>
                </a:solidFill>
              </a:rPr>
              <a:t>Lakemoor</a:t>
            </a:r>
            <a:r>
              <a:rPr lang="en-US" sz="2400" dirty="0">
                <a:solidFill>
                  <a:srgbClr val="FFFFFF"/>
                </a:solidFill>
              </a:rPr>
              <a:t> Hills</a:t>
            </a:r>
            <a:endParaRPr lang="en-US" sz="3600" dirty="0">
              <a:solidFill>
                <a:srgbClr val="FFFFFF"/>
              </a:solidFill>
            </a:endParaRPr>
          </a:p>
        </p:txBody>
      </p:sp>
      <p:pic>
        <p:nvPicPr>
          <p:cNvPr id="4" name="Picture 3" descr="Lakemoor Logo.jpeg">
            <a:extLst>
              <a:ext uri="{FF2B5EF4-FFF2-40B4-BE49-F238E27FC236}">
                <a16:creationId xmlns:a16="http://schemas.microsoft.com/office/drawing/2014/main" id="{D4C3560D-F46D-514C-A48A-0EAF37822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3" y="4000456"/>
            <a:ext cx="3716020" cy="891844"/>
          </a:xfrm>
          <a:prstGeom prst="rect">
            <a:avLst/>
          </a:prstGeom>
        </p:spPr>
      </p:pic>
      <p:sp>
        <p:nvSpPr>
          <p:cNvPr id="3" name="Content Placeholder 2">
            <a:extLst>
              <a:ext uri="{FF2B5EF4-FFF2-40B4-BE49-F238E27FC236}">
                <a16:creationId xmlns:a16="http://schemas.microsoft.com/office/drawing/2014/main" id="{99099973-CF23-5342-8465-73B783287846}"/>
              </a:ext>
            </a:extLst>
          </p:cNvPr>
          <p:cNvSpPr>
            <a:spLocks noGrp="1"/>
          </p:cNvSpPr>
          <p:nvPr>
            <p:ph idx="1"/>
          </p:nvPr>
        </p:nvSpPr>
        <p:spPr>
          <a:xfrm>
            <a:off x="4766153" y="2827419"/>
            <a:ext cx="3771900" cy="3227626"/>
          </a:xfrm>
        </p:spPr>
        <p:txBody>
          <a:bodyPr anchor="ctr">
            <a:normAutofit/>
          </a:bodyPr>
          <a:lstStyle/>
          <a:p>
            <a:r>
              <a:rPr lang="en-US" sz="1800" dirty="0">
                <a:solidFill>
                  <a:srgbClr val="000000"/>
                </a:solidFill>
              </a:rPr>
              <a:t>Randy Kerns, Chair</a:t>
            </a:r>
          </a:p>
          <a:p>
            <a:r>
              <a:rPr lang="en-US" sz="1800" dirty="0">
                <a:solidFill>
                  <a:srgbClr val="000000"/>
                </a:solidFill>
              </a:rPr>
              <a:t>Upcoming Activities Winter</a:t>
            </a:r>
          </a:p>
          <a:p>
            <a:pPr lvl="1"/>
            <a:r>
              <a:rPr lang="en-US" sz="1800" dirty="0">
                <a:solidFill>
                  <a:srgbClr val="000000"/>
                </a:solidFill>
              </a:rPr>
              <a:t>Holiday Spirit Award</a:t>
            </a:r>
          </a:p>
          <a:p>
            <a:pPr lvl="1"/>
            <a:r>
              <a:rPr lang="en-US" sz="1800" dirty="0">
                <a:solidFill>
                  <a:srgbClr val="000000"/>
                </a:solidFill>
              </a:rPr>
              <a:t>Christmas Tree Lighting</a:t>
            </a:r>
          </a:p>
          <a:p>
            <a:pPr lvl="1"/>
            <a:r>
              <a:rPr lang="en-US" sz="1800" dirty="0">
                <a:solidFill>
                  <a:srgbClr val="000000"/>
                </a:solidFill>
              </a:rPr>
              <a:t>Mailbox Toppers</a:t>
            </a:r>
          </a:p>
          <a:p>
            <a:r>
              <a:rPr lang="en-US" sz="1800" dirty="0">
                <a:solidFill>
                  <a:srgbClr val="000000"/>
                </a:solidFill>
              </a:rPr>
              <a:t>Spring Activities</a:t>
            </a:r>
          </a:p>
          <a:p>
            <a:pPr lvl="1"/>
            <a:r>
              <a:rPr lang="en-US" sz="1800" dirty="0">
                <a:solidFill>
                  <a:srgbClr val="000000"/>
                </a:solidFill>
              </a:rPr>
              <a:t>Natural Beauty Award</a:t>
            </a:r>
          </a:p>
          <a:p>
            <a:pPr lvl="1"/>
            <a:r>
              <a:rPr lang="en-US" sz="1800" dirty="0">
                <a:solidFill>
                  <a:srgbClr val="000000"/>
                </a:solidFill>
              </a:rPr>
              <a:t>Neighborhood Cleanup Day</a:t>
            </a:r>
          </a:p>
          <a:p>
            <a:r>
              <a:rPr lang="en-US" sz="1800" dirty="0">
                <a:solidFill>
                  <a:srgbClr val="000000"/>
                </a:solidFill>
              </a:rPr>
              <a:t>Doggie Waste Stations</a:t>
            </a:r>
          </a:p>
        </p:txBody>
      </p:sp>
    </p:spTree>
    <p:extLst>
      <p:ext uri="{BB962C8B-B14F-4D97-AF65-F5344CB8AC3E}">
        <p14:creationId xmlns:p14="http://schemas.microsoft.com/office/powerpoint/2010/main" val="2568512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DF16268-B8FD-6E4A-BBC9-EE98A0114EEF}"/>
              </a:ext>
            </a:extLst>
          </p:cNvPr>
          <p:cNvSpPr>
            <a:spLocks noGrp="1"/>
          </p:cNvSpPr>
          <p:nvPr>
            <p:ph type="title"/>
          </p:nvPr>
        </p:nvSpPr>
        <p:spPr>
          <a:xfrm>
            <a:off x="884682" y="822960"/>
            <a:ext cx="7372350" cy="1325880"/>
          </a:xfrm>
        </p:spPr>
        <p:txBody>
          <a:bodyPr>
            <a:normAutofit/>
          </a:bodyPr>
          <a:lstStyle/>
          <a:p>
            <a:pPr>
              <a:lnSpc>
                <a:spcPct val="90000"/>
              </a:lnSpc>
            </a:pPr>
            <a:r>
              <a:rPr lang="en-US" sz="3000">
                <a:solidFill>
                  <a:srgbClr val="FFFFFF"/>
                </a:solidFill>
              </a:rPr>
              <a:t>SOCIAL COMMITTEE </a:t>
            </a:r>
            <a:br>
              <a:rPr lang="en-US" sz="3000">
                <a:solidFill>
                  <a:srgbClr val="FFFFFF"/>
                </a:solidFill>
              </a:rPr>
            </a:br>
            <a:r>
              <a:rPr lang="en-US" sz="3000" i="1">
                <a:solidFill>
                  <a:srgbClr val="FFFFFF"/>
                </a:solidFill>
              </a:rPr>
              <a:t>Providing ways to network with your neighbors</a:t>
            </a:r>
          </a:p>
        </p:txBody>
      </p:sp>
      <p:pic>
        <p:nvPicPr>
          <p:cNvPr id="4" name="Picture 3" descr="Lakemoor Logo.jpeg">
            <a:extLst>
              <a:ext uri="{FF2B5EF4-FFF2-40B4-BE49-F238E27FC236}">
                <a16:creationId xmlns:a16="http://schemas.microsoft.com/office/drawing/2014/main" id="{4B12D305-8F7E-3647-9133-07EDB4E5A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3" y="4000456"/>
            <a:ext cx="3716020" cy="891844"/>
          </a:xfrm>
          <a:prstGeom prst="rect">
            <a:avLst/>
          </a:prstGeom>
        </p:spPr>
      </p:pic>
      <p:sp>
        <p:nvSpPr>
          <p:cNvPr id="3" name="Content Placeholder 2">
            <a:extLst>
              <a:ext uri="{FF2B5EF4-FFF2-40B4-BE49-F238E27FC236}">
                <a16:creationId xmlns:a16="http://schemas.microsoft.com/office/drawing/2014/main" id="{43454B24-C8B3-8D43-9D43-01676536F8B8}"/>
              </a:ext>
            </a:extLst>
          </p:cNvPr>
          <p:cNvSpPr>
            <a:spLocks noGrp="1"/>
          </p:cNvSpPr>
          <p:nvPr>
            <p:ph idx="1"/>
          </p:nvPr>
        </p:nvSpPr>
        <p:spPr>
          <a:xfrm>
            <a:off x="4766153" y="2827419"/>
            <a:ext cx="3771900" cy="3227626"/>
          </a:xfrm>
        </p:spPr>
        <p:txBody>
          <a:bodyPr anchor="ctr">
            <a:normAutofit/>
          </a:bodyPr>
          <a:lstStyle/>
          <a:p>
            <a:r>
              <a:rPr lang="en-US" sz="1700">
                <a:solidFill>
                  <a:srgbClr val="000000"/>
                </a:solidFill>
              </a:rPr>
              <a:t>Suzan Bowman, Chair</a:t>
            </a:r>
          </a:p>
          <a:p>
            <a:pPr lvl="1"/>
            <a:r>
              <a:rPr lang="en-US" sz="1700">
                <a:solidFill>
                  <a:srgbClr val="000000"/>
                </a:solidFill>
              </a:rPr>
              <a:t>Neighborhood Picnic – May</a:t>
            </a:r>
          </a:p>
          <a:p>
            <a:pPr lvl="1"/>
            <a:r>
              <a:rPr lang="en-US" sz="1700">
                <a:solidFill>
                  <a:srgbClr val="000000"/>
                </a:solidFill>
              </a:rPr>
              <a:t>Neighborhood Happy Hours</a:t>
            </a:r>
          </a:p>
          <a:p>
            <a:pPr lvl="2"/>
            <a:r>
              <a:rPr lang="en-US" sz="1700">
                <a:solidFill>
                  <a:srgbClr val="000000"/>
                </a:solidFill>
              </a:rPr>
              <a:t>3</a:t>
            </a:r>
            <a:r>
              <a:rPr lang="en-US" sz="1700" baseline="30000">
                <a:solidFill>
                  <a:srgbClr val="000000"/>
                </a:solidFill>
              </a:rPr>
              <a:t>rd</a:t>
            </a:r>
            <a:r>
              <a:rPr lang="en-US" sz="1700">
                <a:solidFill>
                  <a:srgbClr val="000000"/>
                </a:solidFill>
              </a:rPr>
              <a:t> Friday</a:t>
            </a:r>
          </a:p>
        </p:txBody>
      </p:sp>
    </p:spTree>
    <p:extLst>
      <p:ext uri="{BB962C8B-B14F-4D97-AF65-F5344CB8AC3E}">
        <p14:creationId xmlns:p14="http://schemas.microsoft.com/office/powerpoint/2010/main" val="695977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92C5864-E15D-7A4E-A01B-1445E984D6F1}"/>
              </a:ext>
            </a:extLst>
          </p:cNvPr>
          <p:cNvSpPr>
            <a:spLocks noGrp="1"/>
          </p:cNvSpPr>
          <p:nvPr>
            <p:ph type="title"/>
          </p:nvPr>
        </p:nvSpPr>
        <p:spPr>
          <a:xfrm>
            <a:off x="885710" y="929859"/>
            <a:ext cx="7372350" cy="1325880"/>
          </a:xfrm>
        </p:spPr>
        <p:txBody>
          <a:bodyPr>
            <a:normAutofit fontScale="90000"/>
          </a:bodyPr>
          <a:lstStyle/>
          <a:p>
            <a:r>
              <a:rPr lang="en-US" sz="3600" dirty="0">
                <a:solidFill>
                  <a:srgbClr val="FFFFFF"/>
                </a:solidFill>
              </a:rPr>
              <a:t>COMMUNICATIONS</a:t>
            </a:r>
            <a:br>
              <a:rPr lang="en-US" sz="3600" dirty="0">
                <a:solidFill>
                  <a:srgbClr val="FFFFFF"/>
                </a:solidFill>
              </a:rPr>
            </a:br>
            <a:r>
              <a:rPr lang="en-US" sz="1800" dirty="0"/>
              <a:t>Supporting an online community that seeks to elevate and enhance our neighborhood and encourage fellowship, neighborhood connections, respectful dialog and keeping our neighborhood informed.  </a:t>
            </a:r>
            <a:br>
              <a:rPr lang="en-US" sz="3600" dirty="0"/>
            </a:br>
            <a:endParaRPr lang="en-US" sz="3600" dirty="0">
              <a:solidFill>
                <a:srgbClr val="FFFFFF"/>
              </a:solidFill>
            </a:endParaRPr>
          </a:p>
        </p:txBody>
      </p:sp>
      <p:pic>
        <p:nvPicPr>
          <p:cNvPr id="4" name="Picture 3" descr="Lakemoor Logo.jpeg">
            <a:extLst>
              <a:ext uri="{FF2B5EF4-FFF2-40B4-BE49-F238E27FC236}">
                <a16:creationId xmlns:a16="http://schemas.microsoft.com/office/drawing/2014/main" id="{D0B53C88-2349-294E-9460-6046BFE69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3" y="4000456"/>
            <a:ext cx="3716020" cy="891844"/>
          </a:xfrm>
          <a:prstGeom prst="rect">
            <a:avLst/>
          </a:prstGeom>
        </p:spPr>
      </p:pic>
      <p:sp>
        <p:nvSpPr>
          <p:cNvPr id="3" name="Content Placeholder 2">
            <a:extLst>
              <a:ext uri="{FF2B5EF4-FFF2-40B4-BE49-F238E27FC236}">
                <a16:creationId xmlns:a16="http://schemas.microsoft.com/office/drawing/2014/main" id="{F273C448-8AD9-9447-AAD7-9C647AB19DE3}"/>
              </a:ext>
            </a:extLst>
          </p:cNvPr>
          <p:cNvSpPr>
            <a:spLocks noGrp="1"/>
          </p:cNvSpPr>
          <p:nvPr>
            <p:ph idx="1"/>
          </p:nvPr>
        </p:nvSpPr>
        <p:spPr>
          <a:xfrm>
            <a:off x="4319523" y="2827419"/>
            <a:ext cx="4218530" cy="3227626"/>
          </a:xfrm>
        </p:spPr>
        <p:txBody>
          <a:bodyPr anchor="ctr">
            <a:normAutofit/>
          </a:bodyPr>
          <a:lstStyle/>
          <a:p>
            <a:r>
              <a:rPr lang="en-US" sz="1800" dirty="0">
                <a:solidFill>
                  <a:srgbClr val="000000"/>
                </a:solidFill>
              </a:rPr>
              <a:t>Dawn Thomas, Chair</a:t>
            </a:r>
          </a:p>
          <a:p>
            <a:r>
              <a:rPr lang="en-US" sz="1800" dirty="0">
                <a:solidFill>
                  <a:srgbClr val="000000"/>
                </a:solidFill>
              </a:rPr>
              <a:t>Communication Networks</a:t>
            </a:r>
          </a:p>
          <a:p>
            <a:pPr lvl="1"/>
            <a:r>
              <a:rPr lang="en-US" sz="1800" dirty="0">
                <a:solidFill>
                  <a:srgbClr val="000000"/>
                </a:solidFill>
                <a:hlinkClick r:id="rId5"/>
              </a:rPr>
              <a:t>www.lakemoor.org</a:t>
            </a:r>
            <a:endParaRPr lang="en-US" sz="1800" dirty="0">
              <a:solidFill>
                <a:srgbClr val="000000"/>
              </a:solidFill>
            </a:endParaRPr>
          </a:p>
          <a:p>
            <a:pPr lvl="1"/>
            <a:r>
              <a:rPr lang="en-US" sz="1800" dirty="0">
                <a:solidFill>
                  <a:srgbClr val="000000"/>
                </a:solidFill>
              </a:rPr>
              <a:t>FACEBOOK </a:t>
            </a:r>
          </a:p>
          <a:p>
            <a:pPr lvl="2"/>
            <a:r>
              <a:rPr lang="en-US" sz="1800" dirty="0" err="1">
                <a:solidFill>
                  <a:srgbClr val="000000"/>
                </a:solidFill>
              </a:rPr>
              <a:t>Lakemoor</a:t>
            </a:r>
            <a:r>
              <a:rPr lang="en-US" sz="1800" dirty="0">
                <a:solidFill>
                  <a:srgbClr val="000000"/>
                </a:solidFill>
              </a:rPr>
              <a:t> Hills HOA</a:t>
            </a:r>
          </a:p>
          <a:p>
            <a:r>
              <a:rPr lang="en-US" sz="1800" dirty="0">
                <a:solidFill>
                  <a:srgbClr val="000000"/>
                </a:solidFill>
              </a:rPr>
              <a:t>Social Media Policy</a:t>
            </a:r>
          </a:p>
        </p:txBody>
      </p:sp>
      <p:sp>
        <p:nvSpPr>
          <p:cNvPr id="7" name="TextBox 6">
            <a:extLst>
              <a:ext uri="{FF2B5EF4-FFF2-40B4-BE49-F238E27FC236}">
                <a16:creationId xmlns:a16="http://schemas.microsoft.com/office/drawing/2014/main" id="{9A1085FE-55DC-A747-9F29-6797EA116674}"/>
              </a:ext>
            </a:extLst>
          </p:cNvPr>
          <p:cNvSpPr txBox="1"/>
          <p:nvPr/>
        </p:nvSpPr>
        <p:spPr>
          <a:xfrm>
            <a:off x="1328057" y="6243371"/>
            <a:ext cx="6680352" cy="369332"/>
          </a:xfrm>
          <a:prstGeom prst="rect">
            <a:avLst/>
          </a:prstGeom>
          <a:noFill/>
        </p:spPr>
        <p:txBody>
          <a:bodyPr wrap="square" rtlCol="0">
            <a:spAutoFit/>
          </a:bodyPr>
          <a:lstStyle/>
          <a:p>
            <a:r>
              <a:rPr lang="en-US" dirty="0">
                <a:solidFill>
                  <a:schemeClr val="bg1"/>
                </a:solidFill>
              </a:rPr>
              <a:t>PLEASE SUBMIT ALL QUESTIONS THROUGH THE CHAT FUNCTION</a:t>
            </a:r>
          </a:p>
        </p:txBody>
      </p:sp>
    </p:spTree>
    <p:extLst>
      <p:ext uri="{BB962C8B-B14F-4D97-AF65-F5344CB8AC3E}">
        <p14:creationId xmlns:p14="http://schemas.microsoft.com/office/powerpoint/2010/main" val="558753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FC173653-091B-704F-8426-239A0A86B6B5}"/>
              </a:ext>
            </a:extLst>
          </p:cNvPr>
          <p:cNvSpPr>
            <a:spLocks noGrp="1"/>
          </p:cNvSpPr>
          <p:nvPr>
            <p:ph type="title"/>
          </p:nvPr>
        </p:nvSpPr>
        <p:spPr>
          <a:xfrm>
            <a:off x="884682" y="822960"/>
            <a:ext cx="7372350" cy="1325880"/>
          </a:xfrm>
        </p:spPr>
        <p:txBody>
          <a:bodyPr>
            <a:normAutofit/>
          </a:bodyPr>
          <a:lstStyle/>
          <a:p>
            <a:r>
              <a:rPr lang="en-US" sz="3600" dirty="0">
                <a:solidFill>
                  <a:srgbClr val="FFFFFF"/>
                </a:solidFill>
              </a:rPr>
              <a:t>NOMINATIONS</a:t>
            </a:r>
          </a:p>
        </p:txBody>
      </p:sp>
      <p:pic>
        <p:nvPicPr>
          <p:cNvPr id="4" name="Picture 3" descr="Lakemoor Logo.jpeg">
            <a:extLst>
              <a:ext uri="{FF2B5EF4-FFF2-40B4-BE49-F238E27FC236}">
                <a16:creationId xmlns:a16="http://schemas.microsoft.com/office/drawing/2014/main" id="{2A49B068-30DD-FD47-8E1C-2DE982BF4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3" y="4000456"/>
            <a:ext cx="3716020" cy="891844"/>
          </a:xfrm>
          <a:prstGeom prst="rect">
            <a:avLst/>
          </a:prstGeom>
        </p:spPr>
      </p:pic>
      <p:sp>
        <p:nvSpPr>
          <p:cNvPr id="3" name="Content Placeholder 2">
            <a:extLst>
              <a:ext uri="{FF2B5EF4-FFF2-40B4-BE49-F238E27FC236}">
                <a16:creationId xmlns:a16="http://schemas.microsoft.com/office/drawing/2014/main" id="{8E958A76-95E4-354D-9533-D1FBB7FAB8CD}"/>
              </a:ext>
            </a:extLst>
          </p:cNvPr>
          <p:cNvSpPr>
            <a:spLocks noGrp="1"/>
          </p:cNvSpPr>
          <p:nvPr>
            <p:ph idx="1"/>
          </p:nvPr>
        </p:nvSpPr>
        <p:spPr>
          <a:xfrm>
            <a:off x="4766153" y="2827419"/>
            <a:ext cx="3771900" cy="3227626"/>
          </a:xfrm>
        </p:spPr>
        <p:txBody>
          <a:bodyPr anchor="ctr">
            <a:normAutofit/>
          </a:bodyPr>
          <a:lstStyle/>
          <a:p>
            <a:r>
              <a:rPr lang="en-US" sz="1700">
                <a:solidFill>
                  <a:srgbClr val="000000"/>
                </a:solidFill>
              </a:rPr>
              <a:t>Kathy Proctor, Chair</a:t>
            </a:r>
          </a:p>
          <a:p>
            <a:r>
              <a:rPr lang="en-US" sz="1700">
                <a:solidFill>
                  <a:srgbClr val="000000"/>
                </a:solidFill>
              </a:rPr>
              <a:t>Current Year </a:t>
            </a:r>
          </a:p>
          <a:p>
            <a:pPr lvl="1"/>
            <a:r>
              <a:rPr lang="en-US" sz="1700">
                <a:solidFill>
                  <a:srgbClr val="000000"/>
                </a:solidFill>
              </a:rPr>
              <a:t>All remain in place</a:t>
            </a:r>
          </a:p>
          <a:p>
            <a:pPr lvl="1"/>
            <a:r>
              <a:rPr lang="en-US" sz="1700">
                <a:solidFill>
                  <a:srgbClr val="000000"/>
                </a:solidFill>
              </a:rPr>
              <a:t>Opening for Vice -President</a:t>
            </a:r>
          </a:p>
          <a:p>
            <a:endParaRPr lang="en-US" sz="1700">
              <a:solidFill>
                <a:srgbClr val="000000"/>
              </a:solidFill>
            </a:endParaRPr>
          </a:p>
        </p:txBody>
      </p:sp>
      <p:sp>
        <p:nvSpPr>
          <p:cNvPr id="7" name="TextBox 6">
            <a:extLst>
              <a:ext uri="{FF2B5EF4-FFF2-40B4-BE49-F238E27FC236}">
                <a16:creationId xmlns:a16="http://schemas.microsoft.com/office/drawing/2014/main" id="{3E14D84C-9BDD-DC45-A925-3E871016260F}"/>
              </a:ext>
            </a:extLst>
          </p:cNvPr>
          <p:cNvSpPr txBox="1"/>
          <p:nvPr/>
        </p:nvSpPr>
        <p:spPr>
          <a:xfrm>
            <a:off x="1328057" y="6243371"/>
            <a:ext cx="6680352" cy="369332"/>
          </a:xfrm>
          <a:prstGeom prst="rect">
            <a:avLst/>
          </a:prstGeom>
          <a:noFill/>
        </p:spPr>
        <p:txBody>
          <a:bodyPr wrap="square" rtlCol="0">
            <a:spAutoFit/>
          </a:bodyPr>
          <a:lstStyle/>
          <a:p>
            <a:r>
              <a:rPr lang="en-US" dirty="0">
                <a:solidFill>
                  <a:schemeClr val="bg1"/>
                </a:solidFill>
              </a:rPr>
              <a:t>PLEASE SUBMIT ALL QUESTIONS THROUGH THE CHAT FUNCTION</a:t>
            </a:r>
          </a:p>
        </p:txBody>
      </p:sp>
    </p:spTree>
    <p:extLst>
      <p:ext uri="{BB962C8B-B14F-4D97-AF65-F5344CB8AC3E}">
        <p14:creationId xmlns:p14="http://schemas.microsoft.com/office/powerpoint/2010/main" val="1190045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CAFB3E-E6E2-4587-A5FC-061F9AED9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93445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975841F-9161-4650-BCE5-20FFE7E29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49933" t="3964" b="3964"/>
          <a:stretch/>
        </p:blipFill>
        <p:spPr>
          <a:xfrm>
            <a:off x="431900" y="1"/>
            <a:ext cx="4972354"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8968B847-A12A-DD4F-9351-9E401B247E44}"/>
              </a:ext>
            </a:extLst>
          </p:cNvPr>
          <p:cNvSpPr>
            <a:spLocks noGrp="1"/>
          </p:cNvSpPr>
          <p:nvPr>
            <p:ph type="title"/>
          </p:nvPr>
        </p:nvSpPr>
        <p:spPr>
          <a:xfrm>
            <a:off x="544542" y="3121701"/>
            <a:ext cx="2743540" cy="1786515"/>
          </a:xfrm>
        </p:spPr>
        <p:txBody>
          <a:bodyPr vert="horz" lIns="91440" tIns="45720" rIns="91440" bIns="45720" rtlCol="0" anchor="t">
            <a:normAutofit/>
          </a:bodyPr>
          <a:lstStyle/>
          <a:p>
            <a:pPr algn="l" defTabSz="914400">
              <a:lnSpc>
                <a:spcPct val="90000"/>
              </a:lnSpc>
            </a:pPr>
            <a:r>
              <a:rPr lang="en-US" sz="3800" kern="1200">
                <a:solidFill>
                  <a:srgbClr val="FFFFFF"/>
                </a:solidFill>
                <a:latin typeface="+mj-lt"/>
                <a:ea typeface="+mj-ea"/>
                <a:cs typeface="+mj-cs"/>
              </a:rPr>
              <a:t>GREENWAY</a:t>
            </a:r>
          </a:p>
        </p:txBody>
      </p:sp>
      <p:sp>
        <p:nvSpPr>
          <p:cNvPr id="9" name="TextBox 8">
            <a:extLst>
              <a:ext uri="{FF2B5EF4-FFF2-40B4-BE49-F238E27FC236}">
                <a16:creationId xmlns:a16="http://schemas.microsoft.com/office/drawing/2014/main" id="{BD52BF50-948F-A14B-A07B-05FA1C6E8241}"/>
              </a:ext>
            </a:extLst>
          </p:cNvPr>
          <p:cNvSpPr txBox="1"/>
          <p:nvPr/>
        </p:nvSpPr>
        <p:spPr>
          <a:xfrm>
            <a:off x="544542" y="2032347"/>
            <a:ext cx="2743540" cy="955111"/>
          </a:xfrm>
          <a:prstGeom prst="rect">
            <a:avLst/>
          </a:prstGeom>
        </p:spPr>
        <p:txBody>
          <a:bodyPr vert="horz" lIns="91440" tIns="45720" rIns="91440" bIns="45720" rtlCol="0" anchor="b">
            <a:normAutofit/>
          </a:bodyPr>
          <a:lstStyle/>
          <a:p>
            <a:pPr defTabSz="914400">
              <a:lnSpc>
                <a:spcPct val="90000"/>
              </a:lnSpc>
              <a:spcBef>
                <a:spcPts val="1000"/>
              </a:spcBef>
            </a:pPr>
            <a:r>
              <a:rPr lang="en-US" sz="1600" kern="1200">
                <a:solidFill>
                  <a:srgbClr val="FFFFFF"/>
                </a:solidFill>
                <a:latin typeface="+mn-lt"/>
                <a:ea typeface="+mn-ea"/>
                <a:cs typeface="+mn-cs"/>
              </a:rPr>
              <a:t>The Missing Link</a:t>
            </a:r>
          </a:p>
        </p:txBody>
      </p:sp>
      <p:sp>
        <p:nvSpPr>
          <p:cNvPr id="18" name="Rectangle 17">
            <a:extLst>
              <a:ext uri="{FF2B5EF4-FFF2-40B4-BE49-F238E27FC236}">
                <a16:creationId xmlns:a16="http://schemas.microsoft.com/office/drawing/2014/main" id="{640086A0-762B-44EE-AA70-A7268A72A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446" y="0"/>
            <a:ext cx="442555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map&#10;&#10;Description automatically generated">
            <a:extLst>
              <a:ext uri="{FF2B5EF4-FFF2-40B4-BE49-F238E27FC236}">
                <a16:creationId xmlns:a16="http://schemas.microsoft.com/office/drawing/2014/main" id="{A9B8E095-7027-804B-9FE0-7DDBFCDC6EA2}"/>
              </a:ext>
            </a:extLst>
          </p:cNvPr>
          <p:cNvPicPr>
            <a:picLocks noChangeAspect="1"/>
          </p:cNvPicPr>
          <p:nvPr/>
        </p:nvPicPr>
        <p:blipFill>
          <a:blip r:embed="rId4"/>
          <a:stretch>
            <a:fillRect/>
          </a:stretch>
        </p:blipFill>
        <p:spPr>
          <a:xfrm>
            <a:off x="4654037" y="272940"/>
            <a:ext cx="3976634" cy="6312119"/>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99851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884682" y="822960"/>
            <a:ext cx="7372350" cy="132588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500" kern="1200" dirty="0">
                <a:solidFill>
                  <a:srgbClr val="FFFFFF"/>
                </a:solidFill>
                <a:latin typeface="+mj-lt"/>
                <a:ea typeface="+mj-ea"/>
                <a:cs typeface="+mj-cs"/>
              </a:rPr>
              <a:t>UPCOMING EVENTS</a:t>
            </a:r>
          </a:p>
        </p:txBody>
      </p:sp>
      <p:pic>
        <p:nvPicPr>
          <p:cNvPr id="3" name="Picture 2" descr="Lakemoor 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3" y="4000456"/>
            <a:ext cx="3716020" cy="891844"/>
          </a:xfrm>
          <a:prstGeom prst="rect">
            <a:avLst/>
          </a:prstGeom>
        </p:spPr>
      </p:pic>
      <p:sp>
        <p:nvSpPr>
          <p:cNvPr id="4" name="TextBox 3">
            <a:extLst>
              <a:ext uri="{FF2B5EF4-FFF2-40B4-BE49-F238E27FC236}">
                <a16:creationId xmlns:a16="http://schemas.microsoft.com/office/drawing/2014/main" id="{4F3546B6-2C00-B943-977A-76BC25606CF0}"/>
              </a:ext>
            </a:extLst>
          </p:cNvPr>
          <p:cNvSpPr txBox="1"/>
          <p:nvPr/>
        </p:nvSpPr>
        <p:spPr>
          <a:xfrm>
            <a:off x="4766153" y="2827419"/>
            <a:ext cx="3771900" cy="3227626"/>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700" dirty="0" err="1">
                <a:solidFill>
                  <a:srgbClr val="000000"/>
                </a:solidFill>
              </a:rPr>
              <a:t>Lakemoor</a:t>
            </a:r>
            <a:r>
              <a:rPr lang="en-US" sz="1700" dirty="0">
                <a:solidFill>
                  <a:srgbClr val="000000"/>
                </a:solidFill>
              </a:rPr>
              <a:t> Legacy Park &amp; Garden </a:t>
            </a:r>
          </a:p>
          <a:p>
            <a:pPr algn="ctr" defTabSz="914400">
              <a:lnSpc>
                <a:spcPct val="90000"/>
              </a:lnSpc>
              <a:spcAft>
                <a:spcPts val="600"/>
              </a:spcAft>
            </a:pPr>
            <a:r>
              <a:rPr lang="en-US" sz="1700" dirty="0">
                <a:solidFill>
                  <a:srgbClr val="000000"/>
                </a:solidFill>
              </a:rPr>
              <a:t>at Circle Lake</a:t>
            </a:r>
          </a:p>
          <a:p>
            <a:pPr indent="-228600" defTabSz="914400">
              <a:lnSpc>
                <a:spcPct val="90000"/>
              </a:lnSpc>
              <a:spcAft>
                <a:spcPts val="600"/>
              </a:spcAft>
              <a:buFont typeface="Arial" panose="020B0604020202020204" pitchFamily="34" charset="0"/>
              <a:buChar char="•"/>
            </a:pPr>
            <a:endParaRPr lang="en-US" sz="1700" dirty="0">
              <a:solidFill>
                <a:srgbClr val="000000"/>
              </a:solidFill>
            </a:endParaRPr>
          </a:p>
          <a:p>
            <a:pPr indent="-228600" defTabSz="914400">
              <a:lnSpc>
                <a:spcPct val="90000"/>
              </a:lnSpc>
              <a:spcAft>
                <a:spcPts val="600"/>
              </a:spcAft>
              <a:buFont typeface="Arial" panose="020B0604020202020204" pitchFamily="34" charset="0"/>
              <a:buChar char="•"/>
            </a:pPr>
            <a:r>
              <a:rPr lang="en-US" sz="1700" dirty="0">
                <a:solidFill>
                  <a:srgbClr val="000000"/>
                </a:solidFill>
              </a:rPr>
              <a:t>OCT 23 – 5 PM  Happy Hour</a:t>
            </a:r>
          </a:p>
          <a:p>
            <a:pPr indent="-228600" defTabSz="914400">
              <a:lnSpc>
                <a:spcPct val="90000"/>
              </a:lnSpc>
              <a:spcAft>
                <a:spcPts val="600"/>
              </a:spcAft>
              <a:buFont typeface="Arial" panose="020B0604020202020204" pitchFamily="34" charset="0"/>
              <a:buChar char="•"/>
            </a:pPr>
            <a:r>
              <a:rPr lang="en-US" sz="1700" dirty="0">
                <a:solidFill>
                  <a:srgbClr val="000000"/>
                </a:solidFill>
              </a:rPr>
              <a:t>OCT 23 – 4 – 7 PM</a:t>
            </a:r>
          </a:p>
          <a:p>
            <a:pPr indent="-228600" defTabSz="914400">
              <a:lnSpc>
                <a:spcPct val="90000"/>
              </a:lnSpc>
              <a:spcAft>
                <a:spcPts val="600"/>
              </a:spcAft>
              <a:buFont typeface="Arial" panose="020B0604020202020204" pitchFamily="34" charset="0"/>
              <a:buChar char="•"/>
            </a:pPr>
            <a:r>
              <a:rPr lang="en-US" sz="1700" dirty="0">
                <a:solidFill>
                  <a:srgbClr val="000000"/>
                </a:solidFill>
              </a:rPr>
              <a:t>	 Garden Club Plant Sale</a:t>
            </a:r>
          </a:p>
          <a:p>
            <a:pPr indent="-228600" defTabSz="914400">
              <a:lnSpc>
                <a:spcPct val="90000"/>
              </a:lnSpc>
              <a:spcAft>
                <a:spcPts val="600"/>
              </a:spcAft>
              <a:buFont typeface="Arial" panose="020B0604020202020204" pitchFamily="34" charset="0"/>
              <a:buChar char="•"/>
            </a:pPr>
            <a:r>
              <a:rPr lang="en-US" sz="1700" dirty="0">
                <a:solidFill>
                  <a:srgbClr val="000000"/>
                </a:solidFill>
              </a:rPr>
              <a:t>OCT 24 – 10 AM – Noon</a:t>
            </a:r>
          </a:p>
          <a:p>
            <a:pPr indent="-228600" defTabSz="914400">
              <a:lnSpc>
                <a:spcPct val="90000"/>
              </a:lnSpc>
              <a:spcAft>
                <a:spcPts val="600"/>
              </a:spcAft>
              <a:buFont typeface="Arial" panose="020B0604020202020204" pitchFamily="34" charset="0"/>
              <a:buChar char="•"/>
            </a:pPr>
            <a:r>
              <a:rPr lang="en-US" sz="1700" dirty="0">
                <a:solidFill>
                  <a:srgbClr val="000000"/>
                </a:solidFill>
              </a:rPr>
              <a:t>	Garden Club Plant Sale</a:t>
            </a:r>
          </a:p>
          <a:p>
            <a:pPr indent="-228600" defTabSz="914400">
              <a:lnSpc>
                <a:spcPct val="90000"/>
              </a:lnSpc>
              <a:spcAft>
                <a:spcPts val="600"/>
              </a:spcAft>
              <a:buFont typeface="Arial" panose="020B0604020202020204" pitchFamily="34" charset="0"/>
              <a:buChar char="•"/>
            </a:pPr>
            <a:endParaRPr lang="en-US" sz="1700" dirty="0">
              <a:solidFill>
                <a:srgbClr val="000000"/>
              </a:solidFill>
            </a:endParaRPr>
          </a:p>
        </p:txBody>
      </p:sp>
      <p:sp>
        <p:nvSpPr>
          <p:cNvPr id="7" name="TextBox 6">
            <a:extLst>
              <a:ext uri="{FF2B5EF4-FFF2-40B4-BE49-F238E27FC236}">
                <a16:creationId xmlns:a16="http://schemas.microsoft.com/office/drawing/2014/main" id="{6C060416-2B8B-6A41-AFE9-77AEC03E9583}"/>
              </a:ext>
            </a:extLst>
          </p:cNvPr>
          <p:cNvSpPr txBox="1"/>
          <p:nvPr/>
        </p:nvSpPr>
        <p:spPr>
          <a:xfrm>
            <a:off x="1328057" y="6243371"/>
            <a:ext cx="6680352" cy="369332"/>
          </a:xfrm>
          <a:prstGeom prst="rect">
            <a:avLst/>
          </a:prstGeom>
          <a:noFill/>
        </p:spPr>
        <p:txBody>
          <a:bodyPr wrap="square" rtlCol="0">
            <a:spAutoFit/>
          </a:bodyPr>
          <a:lstStyle/>
          <a:p>
            <a:r>
              <a:rPr lang="en-US" dirty="0">
                <a:solidFill>
                  <a:schemeClr val="bg1"/>
                </a:solidFill>
              </a:rPr>
              <a:t>PLEASE SUBMIT ALL QUESTIONS THROUGH THE CHAT FUNCTION</a:t>
            </a:r>
          </a:p>
        </p:txBody>
      </p:sp>
    </p:spTree>
    <p:extLst>
      <p:ext uri="{BB962C8B-B14F-4D97-AF65-F5344CB8AC3E}">
        <p14:creationId xmlns:p14="http://schemas.microsoft.com/office/powerpoint/2010/main" val="212837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884682" y="822960"/>
            <a:ext cx="7372350" cy="132588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500" b="0" i="0" u="none" strike="noStrike" kern="1200" cap="none" spc="0" normalizeH="0" baseline="0" noProof="0" dirty="0">
                <a:ln>
                  <a:noFill/>
                </a:ln>
                <a:solidFill>
                  <a:srgbClr val="FFFFFF"/>
                </a:solidFill>
                <a:effectLst/>
                <a:uLnTx/>
                <a:uFillTx/>
                <a:latin typeface="Calibri"/>
                <a:ea typeface="+mn-ea"/>
                <a:cs typeface="+mn-cs"/>
              </a:rPr>
              <a:t>“A Taste of Lakemoor Hills” Cookbook</a:t>
            </a:r>
          </a:p>
        </p:txBody>
      </p:sp>
      <p:sp>
        <p:nvSpPr>
          <p:cNvPr id="4" name="TextBox 3">
            <a:extLst>
              <a:ext uri="{FF2B5EF4-FFF2-40B4-BE49-F238E27FC236}">
                <a16:creationId xmlns:a16="http://schemas.microsoft.com/office/drawing/2014/main" id="{4F3546B6-2C00-B943-977A-76BC25606CF0}"/>
              </a:ext>
            </a:extLst>
          </p:cNvPr>
          <p:cNvSpPr txBox="1"/>
          <p:nvPr/>
        </p:nvSpPr>
        <p:spPr>
          <a:xfrm>
            <a:off x="4766153" y="2937088"/>
            <a:ext cx="3771900" cy="3227626"/>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Look for more information on how to submit your recipes and stories via Lakemoor.org and the neighborhood Facebook page.</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We will have online forms as well as printed forms for your convenience.</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Deadline for submissions will be October 31.</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6C060416-2B8B-6A41-AFE9-77AEC03E9583}"/>
              </a:ext>
            </a:extLst>
          </p:cNvPr>
          <p:cNvSpPr txBox="1"/>
          <p:nvPr/>
        </p:nvSpPr>
        <p:spPr>
          <a:xfrm>
            <a:off x="1328057" y="6243371"/>
            <a:ext cx="66803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PLEASE SUBMIT ALL QUESTIONS THROUGH THE CHAT FUNCTION</a:t>
            </a:r>
          </a:p>
        </p:txBody>
      </p:sp>
      <p:sp>
        <p:nvSpPr>
          <p:cNvPr id="12" name="TextBox 11">
            <a:extLst>
              <a:ext uri="{FF2B5EF4-FFF2-40B4-BE49-F238E27FC236}">
                <a16:creationId xmlns:a16="http://schemas.microsoft.com/office/drawing/2014/main" id="{870BD108-6474-4B64-B05C-3B37850A3CA9}"/>
              </a:ext>
            </a:extLst>
          </p:cNvPr>
          <p:cNvSpPr txBox="1"/>
          <p:nvPr/>
        </p:nvSpPr>
        <p:spPr>
          <a:xfrm>
            <a:off x="798957" y="2937088"/>
            <a:ext cx="3771900" cy="3227626"/>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We want your favorite recipes to create a “Taste of Lakemoor Hills” Cookbook!</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Funds will benefit neighborhood improvement projects through the Lakemoor Hills Resource Council.</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Share your recipes, stories, history of the peninsula!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2606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682" y="822960"/>
            <a:ext cx="7372350" cy="1325880"/>
          </a:xfrm>
        </p:spPr>
        <p:txBody>
          <a:bodyPr>
            <a:normAutofit/>
          </a:bodyPr>
          <a:lstStyle/>
          <a:p>
            <a:r>
              <a:rPr lang="en-US" sz="3500" dirty="0">
                <a:solidFill>
                  <a:srgbClr val="FFFFFF"/>
                </a:solidFill>
              </a:rPr>
              <a:t>September 22, 2020  </a:t>
            </a:r>
            <a:br>
              <a:rPr lang="en-US" sz="3500" dirty="0">
                <a:solidFill>
                  <a:srgbClr val="FFFFFF"/>
                </a:solidFill>
              </a:rPr>
            </a:br>
            <a:r>
              <a:rPr lang="en-US" sz="3500" dirty="0">
                <a:solidFill>
                  <a:srgbClr val="FFFFFF"/>
                </a:solidFill>
              </a:rPr>
              <a:t>Agenda</a:t>
            </a:r>
          </a:p>
        </p:txBody>
      </p:sp>
      <p:sp>
        <p:nvSpPr>
          <p:cNvPr id="3" name="Content Placeholder 2"/>
          <p:cNvSpPr>
            <a:spLocks noGrp="1"/>
          </p:cNvSpPr>
          <p:nvPr>
            <p:ph idx="1"/>
          </p:nvPr>
        </p:nvSpPr>
        <p:spPr>
          <a:xfrm>
            <a:off x="1195494" y="2335877"/>
            <a:ext cx="3376506" cy="3907494"/>
          </a:xfrm>
        </p:spPr>
        <p:txBody>
          <a:bodyPr anchor="ctr">
            <a:normAutofit lnSpcReduction="10000"/>
          </a:bodyPr>
          <a:lstStyle/>
          <a:p>
            <a:r>
              <a:rPr lang="en-US" sz="1700" dirty="0">
                <a:solidFill>
                  <a:srgbClr val="000000"/>
                </a:solidFill>
              </a:rPr>
              <a:t>Welcome</a:t>
            </a:r>
          </a:p>
          <a:p>
            <a:r>
              <a:rPr lang="en-US" sz="1700" dirty="0">
                <a:solidFill>
                  <a:srgbClr val="000000"/>
                </a:solidFill>
              </a:rPr>
              <a:t>Secretary</a:t>
            </a:r>
          </a:p>
          <a:p>
            <a:r>
              <a:rPr lang="en-US" sz="1700" dirty="0">
                <a:solidFill>
                  <a:srgbClr val="000000"/>
                </a:solidFill>
              </a:rPr>
              <a:t>Treasurer</a:t>
            </a:r>
          </a:p>
          <a:p>
            <a:r>
              <a:rPr lang="en-US" sz="1700" dirty="0">
                <a:solidFill>
                  <a:srgbClr val="000000"/>
                </a:solidFill>
              </a:rPr>
              <a:t>Membership</a:t>
            </a:r>
          </a:p>
          <a:p>
            <a:r>
              <a:rPr lang="en-US" sz="1700" dirty="0">
                <a:solidFill>
                  <a:srgbClr val="000000"/>
                </a:solidFill>
              </a:rPr>
              <a:t>Welcoming Committee</a:t>
            </a:r>
          </a:p>
          <a:p>
            <a:r>
              <a:rPr lang="en-US" sz="1700" dirty="0">
                <a:solidFill>
                  <a:srgbClr val="000000"/>
                </a:solidFill>
              </a:rPr>
              <a:t>Security Update</a:t>
            </a:r>
          </a:p>
          <a:p>
            <a:r>
              <a:rPr lang="en-US" sz="1700" dirty="0">
                <a:solidFill>
                  <a:srgbClr val="000000"/>
                </a:solidFill>
              </a:rPr>
              <a:t>Alcoa Hwy</a:t>
            </a:r>
          </a:p>
          <a:p>
            <a:r>
              <a:rPr lang="en-US" sz="1700" dirty="0">
                <a:solidFill>
                  <a:srgbClr val="000000"/>
                </a:solidFill>
              </a:rPr>
              <a:t>Beautification</a:t>
            </a:r>
          </a:p>
          <a:p>
            <a:r>
              <a:rPr lang="en-US" sz="1700" dirty="0">
                <a:solidFill>
                  <a:srgbClr val="000000"/>
                </a:solidFill>
              </a:rPr>
              <a:t>Social</a:t>
            </a:r>
          </a:p>
          <a:p>
            <a:r>
              <a:rPr lang="en-US" sz="1700" dirty="0">
                <a:solidFill>
                  <a:srgbClr val="000000"/>
                </a:solidFill>
              </a:rPr>
              <a:t>Communications</a:t>
            </a:r>
          </a:p>
          <a:p>
            <a:r>
              <a:rPr lang="en-US" sz="1700" dirty="0">
                <a:solidFill>
                  <a:srgbClr val="000000"/>
                </a:solidFill>
              </a:rPr>
              <a:t>Nominations</a:t>
            </a:r>
          </a:p>
          <a:p>
            <a:r>
              <a:rPr lang="en-US" sz="1700" dirty="0">
                <a:solidFill>
                  <a:srgbClr val="000000"/>
                </a:solidFill>
              </a:rPr>
              <a:t>Greenway</a:t>
            </a:r>
          </a:p>
          <a:p>
            <a:r>
              <a:rPr lang="en-US" sz="1700" dirty="0">
                <a:solidFill>
                  <a:srgbClr val="000000"/>
                </a:solidFill>
              </a:rPr>
              <a:t>New Business</a:t>
            </a:r>
          </a:p>
        </p:txBody>
      </p:sp>
      <p:pic>
        <p:nvPicPr>
          <p:cNvPr id="4" name="Picture 3" descr="Lakemoor 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033" y="4000456"/>
            <a:ext cx="3716020" cy="891844"/>
          </a:xfrm>
          <a:prstGeom prst="rect">
            <a:avLst/>
          </a:prstGeom>
        </p:spPr>
      </p:pic>
      <p:sp>
        <p:nvSpPr>
          <p:cNvPr id="7" name="TextBox 6">
            <a:extLst>
              <a:ext uri="{FF2B5EF4-FFF2-40B4-BE49-F238E27FC236}">
                <a16:creationId xmlns:a16="http://schemas.microsoft.com/office/drawing/2014/main" id="{CBEA459A-3409-C141-B073-30F2968E5C97}"/>
              </a:ext>
            </a:extLst>
          </p:cNvPr>
          <p:cNvSpPr txBox="1"/>
          <p:nvPr/>
        </p:nvSpPr>
        <p:spPr>
          <a:xfrm>
            <a:off x="1328057" y="6243371"/>
            <a:ext cx="6680352" cy="369332"/>
          </a:xfrm>
          <a:prstGeom prst="rect">
            <a:avLst/>
          </a:prstGeom>
          <a:noFill/>
        </p:spPr>
        <p:txBody>
          <a:bodyPr wrap="square" rtlCol="0">
            <a:spAutoFit/>
          </a:bodyPr>
          <a:lstStyle/>
          <a:p>
            <a:pPr>
              <a:spcAft>
                <a:spcPts val="600"/>
              </a:spcAft>
            </a:pPr>
            <a:r>
              <a:rPr lang="en-US" dirty="0">
                <a:solidFill>
                  <a:schemeClr val="bg1"/>
                </a:solidFill>
              </a:rPr>
              <a:t>PLEASE SUBMIT ALL QUESTIONS THROUGH THE CHAT FUNCTION</a:t>
            </a:r>
          </a:p>
        </p:txBody>
      </p:sp>
    </p:spTree>
    <p:extLst>
      <p:ext uri="{BB962C8B-B14F-4D97-AF65-F5344CB8AC3E}">
        <p14:creationId xmlns:p14="http://schemas.microsoft.com/office/powerpoint/2010/main" val="4051932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6BF7-CDFE-4EA0-AECD-ED0827C053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70830E-0443-431C-9B95-D83B6203275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A07EBB-305D-46C9-A575-79EFB9DEDFED}"/>
              </a:ext>
            </a:extLst>
          </p:cNvPr>
          <p:cNvPicPr>
            <a:picLocks noChangeAspect="1"/>
          </p:cNvPicPr>
          <p:nvPr/>
        </p:nvPicPr>
        <p:blipFill rotWithShape="1">
          <a:blip r:embed="rId3"/>
          <a:srcRect l="11589" t="16669" r="32149"/>
          <a:stretch/>
        </p:blipFill>
        <p:spPr>
          <a:xfrm>
            <a:off x="277265" y="0"/>
            <a:ext cx="8589470" cy="6858000"/>
          </a:xfrm>
          <a:prstGeom prst="rect">
            <a:avLst/>
          </a:prstGeom>
        </p:spPr>
      </p:pic>
    </p:spTree>
    <p:extLst>
      <p:ext uri="{BB962C8B-B14F-4D97-AF65-F5344CB8AC3E}">
        <p14:creationId xmlns:p14="http://schemas.microsoft.com/office/powerpoint/2010/main" val="3683149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1CCBED-E4E1-4997-A072-94D325AE3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599"/>
            <a:ext cx="9144000" cy="62484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C858DB-5036-714F-8A86-6FB4D312585B}"/>
              </a:ext>
            </a:extLst>
          </p:cNvPr>
          <p:cNvSpPr>
            <a:spLocks noGrp="1"/>
          </p:cNvSpPr>
          <p:nvPr>
            <p:ph type="title"/>
          </p:nvPr>
        </p:nvSpPr>
        <p:spPr>
          <a:xfrm>
            <a:off x="603504" y="5434228"/>
            <a:ext cx="7980565" cy="775845"/>
          </a:xfrm>
        </p:spPr>
        <p:txBody>
          <a:bodyPr vert="horz" lIns="91440" tIns="45720" rIns="91440" bIns="45720" rtlCol="0" anchor="ctr">
            <a:normAutofit/>
          </a:bodyPr>
          <a:lstStyle/>
          <a:p>
            <a:pPr algn="l" defTabSz="914400">
              <a:lnSpc>
                <a:spcPct val="90000"/>
              </a:lnSpc>
            </a:pPr>
            <a:r>
              <a:rPr lang="en-US" sz="3800" kern="1200">
                <a:solidFill>
                  <a:srgbClr val="FFFFFF"/>
                </a:solidFill>
                <a:latin typeface="+mj-lt"/>
                <a:ea typeface="+mj-ea"/>
                <a:cs typeface="+mj-cs"/>
              </a:rPr>
              <a:t>NEXT MEETING	</a:t>
            </a:r>
          </a:p>
        </p:txBody>
      </p:sp>
      <p:pic>
        <p:nvPicPr>
          <p:cNvPr id="12" name="Picture 11">
            <a:extLst>
              <a:ext uri="{FF2B5EF4-FFF2-40B4-BE49-F238E27FC236}">
                <a16:creationId xmlns:a16="http://schemas.microsoft.com/office/drawing/2014/main" id="{227F50A4-96DC-44F7-8805-D1713FA4CA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45716" b="33968"/>
          <a:stretch/>
        </p:blipFill>
        <p:spPr>
          <a:xfrm flipV="1">
            <a:off x="0" y="4030580"/>
            <a:ext cx="9144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4" name="TextBox 3">
            <a:extLst>
              <a:ext uri="{FF2B5EF4-FFF2-40B4-BE49-F238E27FC236}">
                <a16:creationId xmlns:a16="http://schemas.microsoft.com/office/drawing/2014/main" id="{B75821E6-D67B-4746-A71D-818682629846}"/>
              </a:ext>
            </a:extLst>
          </p:cNvPr>
          <p:cNvSpPr txBox="1"/>
          <p:nvPr/>
        </p:nvSpPr>
        <p:spPr>
          <a:xfrm>
            <a:off x="603504" y="5001496"/>
            <a:ext cx="6872817" cy="450447"/>
          </a:xfrm>
          <a:prstGeom prst="rect">
            <a:avLst/>
          </a:prstGeom>
        </p:spPr>
        <p:txBody>
          <a:bodyPr vert="horz" lIns="91440" tIns="45720" rIns="91440" bIns="45720" rtlCol="0" anchor="ctr">
            <a:normAutofit/>
          </a:bodyPr>
          <a:lstStyle/>
          <a:p>
            <a:pPr defTabSz="914400">
              <a:lnSpc>
                <a:spcPct val="90000"/>
              </a:lnSpc>
              <a:spcBef>
                <a:spcPts val="1000"/>
              </a:spcBef>
            </a:pPr>
            <a:r>
              <a:rPr lang="en-US" sz="1900" kern="1200">
                <a:solidFill>
                  <a:srgbClr val="FFFFFF"/>
                </a:solidFill>
                <a:latin typeface="+mn-lt"/>
                <a:ea typeface="+mn-ea"/>
                <a:cs typeface="+mn-cs"/>
              </a:rPr>
              <a:t>NOVEMBER 17, 2020</a:t>
            </a:r>
          </a:p>
        </p:txBody>
      </p:sp>
      <p:sp>
        <p:nvSpPr>
          <p:cNvPr id="14" name="Rectangle 13">
            <a:extLst>
              <a:ext uri="{FF2B5EF4-FFF2-40B4-BE49-F238E27FC236}">
                <a16:creationId xmlns:a16="http://schemas.microsoft.com/office/drawing/2014/main" id="{7657922F-06FC-4A81-9EC2-4047535D1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41749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akemoor Logo.jpeg">
            <a:extLst>
              <a:ext uri="{FF2B5EF4-FFF2-40B4-BE49-F238E27FC236}">
                <a16:creationId xmlns:a16="http://schemas.microsoft.com/office/drawing/2014/main" id="{4F2F2018-D6DD-E44A-B582-8B1828A97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36" y="1287835"/>
            <a:ext cx="7916928" cy="1900062"/>
          </a:xfrm>
          <a:prstGeom prst="rect">
            <a:avLst/>
          </a:prstGeom>
        </p:spPr>
      </p:pic>
      <p:sp>
        <p:nvSpPr>
          <p:cNvPr id="8" name="TextBox 7">
            <a:extLst>
              <a:ext uri="{FF2B5EF4-FFF2-40B4-BE49-F238E27FC236}">
                <a16:creationId xmlns:a16="http://schemas.microsoft.com/office/drawing/2014/main" id="{ABD097B5-E506-F444-AC31-B11BF18D8C3D}"/>
              </a:ext>
            </a:extLst>
          </p:cNvPr>
          <p:cNvSpPr txBox="1"/>
          <p:nvPr/>
        </p:nvSpPr>
        <p:spPr>
          <a:xfrm>
            <a:off x="1328057" y="6243371"/>
            <a:ext cx="6680352" cy="369332"/>
          </a:xfrm>
          <a:prstGeom prst="rect">
            <a:avLst/>
          </a:prstGeom>
          <a:noFill/>
        </p:spPr>
        <p:txBody>
          <a:bodyPr wrap="square" rtlCol="0">
            <a:spAutoFit/>
          </a:bodyPr>
          <a:lstStyle/>
          <a:p>
            <a:r>
              <a:rPr lang="en-US" dirty="0"/>
              <a:t>PLEASE SUBMIT ALL QUESTIONS THROUGH THE CHAT FUNCTION</a:t>
            </a:r>
          </a:p>
        </p:txBody>
      </p:sp>
    </p:spTree>
    <p:extLst>
      <p:ext uri="{BB962C8B-B14F-4D97-AF65-F5344CB8AC3E}">
        <p14:creationId xmlns:p14="http://schemas.microsoft.com/office/powerpoint/2010/main" val="13435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F9A83081-411D-B241-A1F4-0FF8502714B5}"/>
              </a:ext>
            </a:extLst>
          </p:cNvPr>
          <p:cNvSpPr>
            <a:spLocks noGrp="1"/>
          </p:cNvSpPr>
          <p:nvPr>
            <p:ph type="title"/>
          </p:nvPr>
        </p:nvSpPr>
        <p:spPr>
          <a:xfrm>
            <a:off x="884682" y="822960"/>
            <a:ext cx="7372350" cy="1325880"/>
          </a:xfrm>
        </p:spPr>
        <p:txBody>
          <a:bodyPr>
            <a:normAutofit/>
          </a:bodyPr>
          <a:lstStyle/>
          <a:p>
            <a:r>
              <a:rPr lang="en-US" sz="3500" dirty="0">
                <a:solidFill>
                  <a:srgbClr val="FFFFFF"/>
                </a:solidFill>
              </a:rPr>
              <a:t>SECRETARY</a:t>
            </a:r>
          </a:p>
        </p:txBody>
      </p:sp>
      <p:sp>
        <p:nvSpPr>
          <p:cNvPr id="3" name="Content Placeholder 2">
            <a:extLst>
              <a:ext uri="{FF2B5EF4-FFF2-40B4-BE49-F238E27FC236}">
                <a16:creationId xmlns:a16="http://schemas.microsoft.com/office/drawing/2014/main" id="{7F7C5FF0-1A9C-8546-8AF8-D207E0CEE95D}"/>
              </a:ext>
            </a:extLst>
          </p:cNvPr>
          <p:cNvSpPr>
            <a:spLocks noGrp="1"/>
          </p:cNvSpPr>
          <p:nvPr>
            <p:ph idx="1"/>
          </p:nvPr>
        </p:nvSpPr>
        <p:spPr>
          <a:xfrm>
            <a:off x="603504" y="2827419"/>
            <a:ext cx="3845172" cy="3227626"/>
          </a:xfrm>
        </p:spPr>
        <p:txBody>
          <a:bodyPr anchor="ctr">
            <a:normAutofit/>
          </a:bodyPr>
          <a:lstStyle/>
          <a:p>
            <a:r>
              <a:rPr lang="en-US" sz="1700" dirty="0">
                <a:solidFill>
                  <a:srgbClr val="000000"/>
                </a:solidFill>
              </a:rPr>
              <a:t>Suzan Bowman</a:t>
            </a:r>
          </a:p>
          <a:p>
            <a:r>
              <a:rPr lang="en-US" sz="1700" dirty="0">
                <a:solidFill>
                  <a:srgbClr val="000000"/>
                </a:solidFill>
              </a:rPr>
              <a:t>Approval of Minutes from January 2020</a:t>
            </a:r>
          </a:p>
        </p:txBody>
      </p:sp>
      <p:pic>
        <p:nvPicPr>
          <p:cNvPr id="4" name="Picture 3" descr="Lakemoor Logo.jpeg">
            <a:extLst>
              <a:ext uri="{FF2B5EF4-FFF2-40B4-BE49-F238E27FC236}">
                <a16:creationId xmlns:a16="http://schemas.microsoft.com/office/drawing/2014/main" id="{C07879AF-0037-6043-915B-1A2B742F3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033" y="4000456"/>
            <a:ext cx="3716020" cy="891844"/>
          </a:xfrm>
          <a:prstGeom prst="rect">
            <a:avLst/>
          </a:prstGeom>
        </p:spPr>
      </p:pic>
      <p:sp>
        <p:nvSpPr>
          <p:cNvPr id="10" name="TextBox 9">
            <a:extLst>
              <a:ext uri="{FF2B5EF4-FFF2-40B4-BE49-F238E27FC236}">
                <a16:creationId xmlns:a16="http://schemas.microsoft.com/office/drawing/2014/main" id="{E5377102-201F-6642-BFCE-A3B4866A471F}"/>
              </a:ext>
            </a:extLst>
          </p:cNvPr>
          <p:cNvSpPr txBox="1"/>
          <p:nvPr/>
        </p:nvSpPr>
        <p:spPr>
          <a:xfrm>
            <a:off x="1328057" y="6243371"/>
            <a:ext cx="6680352" cy="369332"/>
          </a:xfrm>
          <a:prstGeom prst="rect">
            <a:avLst/>
          </a:prstGeom>
          <a:noFill/>
        </p:spPr>
        <p:txBody>
          <a:bodyPr wrap="square" rtlCol="0">
            <a:spAutoFit/>
          </a:bodyPr>
          <a:lstStyle/>
          <a:p>
            <a:pPr>
              <a:spcAft>
                <a:spcPts val="600"/>
              </a:spcAft>
            </a:pPr>
            <a:r>
              <a:rPr lang="en-US" dirty="0">
                <a:solidFill>
                  <a:schemeClr val="bg1"/>
                </a:solidFill>
              </a:rPr>
              <a:t>PLEASE SUBMIT ALL QUESTIONS THROUGH THE CHAT FUNCTION</a:t>
            </a:r>
          </a:p>
        </p:txBody>
      </p:sp>
    </p:spTree>
    <p:extLst>
      <p:ext uri="{BB962C8B-B14F-4D97-AF65-F5344CB8AC3E}">
        <p14:creationId xmlns:p14="http://schemas.microsoft.com/office/powerpoint/2010/main" val="1478066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574087B-3D98-3D4A-B959-C9B46378EFF8}"/>
              </a:ext>
            </a:extLst>
          </p:cNvPr>
          <p:cNvSpPr>
            <a:spLocks noGrp="1"/>
          </p:cNvSpPr>
          <p:nvPr>
            <p:ph type="title"/>
          </p:nvPr>
        </p:nvSpPr>
        <p:spPr>
          <a:xfrm>
            <a:off x="884682" y="822960"/>
            <a:ext cx="7372350" cy="1325880"/>
          </a:xfrm>
        </p:spPr>
        <p:txBody>
          <a:bodyPr>
            <a:normAutofit/>
          </a:bodyPr>
          <a:lstStyle/>
          <a:p>
            <a:r>
              <a:rPr lang="en-US" sz="3500" dirty="0">
                <a:solidFill>
                  <a:srgbClr val="FFFFFF"/>
                </a:solidFill>
              </a:rPr>
              <a:t>FINANCIAL</a:t>
            </a:r>
          </a:p>
        </p:txBody>
      </p:sp>
      <p:pic>
        <p:nvPicPr>
          <p:cNvPr id="4" name="Picture 3" descr="Lakemoor Logo.jpeg">
            <a:extLst>
              <a:ext uri="{FF2B5EF4-FFF2-40B4-BE49-F238E27FC236}">
                <a16:creationId xmlns:a16="http://schemas.microsoft.com/office/drawing/2014/main" id="{BA384141-0BA3-F043-9A2C-ABECE75CF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3" y="4000456"/>
            <a:ext cx="3716020" cy="891844"/>
          </a:xfrm>
          <a:prstGeom prst="rect">
            <a:avLst/>
          </a:prstGeom>
        </p:spPr>
      </p:pic>
      <p:sp>
        <p:nvSpPr>
          <p:cNvPr id="3" name="Content Placeholder 2">
            <a:extLst>
              <a:ext uri="{FF2B5EF4-FFF2-40B4-BE49-F238E27FC236}">
                <a16:creationId xmlns:a16="http://schemas.microsoft.com/office/drawing/2014/main" id="{67AAFF90-BC12-E14F-8E64-4D5F59AEFBD2}"/>
              </a:ext>
            </a:extLst>
          </p:cNvPr>
          <p:cNvSpPr>
            <a:spLocks noGrp="1"/>
          </p:cNvSpPr>
          <p:nvPr>
            <p:ph idx="1"/>
          </p:nvPr>
        </p:nvSpPr>
        <p:spPr>
          <a:xfrm>
            <a:off x="4766153" y="2827419"/>
            <a:ext cx="3771900" cy="3227626"/>
          </a:xfrm>
        </p:spPr>
        <p:txBody>
          <a:bodyPr anchor="ctr">
            <a:normAutofit/>
          </a:bodyPr>
          <a:lstStyle/>
          <a:p>
            <a:r>
              <a:rPr lang="en-US" sz="1700" dirty="0">
                <a:solidFill>
                  <a:srgbClr val="000000"/>
                </a:solidFill>
              </a:rPr>
              <a:t>Jim Kincaid, Treasurer</a:t>
            </a:r>
          </a:p>
          <a:p>
            <a:pPr lvl="1"/>
            <a:r>
              <a:rPr lang="en-US" sz="1700" dirty="0">
                <a:solidFill>
                  <a:srgbClr val="000000"/>
                </a:solidFill>
              </a:rPr>
              <a:t>Beginning Balance - $16,689</a:t>
            </a:r>
          </a:p>
          <a:p>
            <a:pPr lvl="1"/>
            <a:r>
              <a:rPr lang="en-US" sz="1700" dirty="0">
                <a:solidFill>
                  <a:srgbClr val="000000"/>
                </a:solidFill>
              </a:rPr>
              <a:t>Income - $8,263</a:t>
            </a:r>
          </a:p>
          <a:p>
            <a:pPr lvl="1"/>
            <a:r>
              <a:rPr lang="en-US" sz="1700" dirty="0">
                <a:solidFill>
                  <a:srgbClr val="000000"/>
                </a:solidFill>
              </a:rPr>
              <a:t>Expenses - $1,027</a:t>
            </a:r>
          </a:p>
          <a:p>
            <a:pPr lvl="1"/>
            <a:r>
              <a:rPr lang="en-US" sz="1700" dirty="0">
                <a:solidFill>
                  <a:srgbClr val="000000"/>
                </a:solidFill>
              </a:rPr>
              <a:t>Ending Balance -       $23,925</a:t>
            </a:r>
          </a:p>
        </p:txBody>
      </p:sp>
      <p:sp>
        <p:nvSpPr>
          <p:cNvPr id="10" name="TextBox 9">
            <a:extLst>
              <a:ext uri="{FF2B5EF4-FFF2-40B4-BE49-F238E27FC236}">
                <a16:creationId xmlns:a16="http://schemas.microsoft.com/office/drawing/2014/main" id="{275BA02D-A890-7747-BF76-A041647E0158}"/>
              </a:ext>
            </a:extLst>
          </p:cNvPr>
          <p:cNvSpPr txBox="1"/>
          <p:nvPr/>
        </p:nvSpPr>
        <p:spPr>
          <a:xfrm>
            <a:off x="1328057" y="6243371"/>
            <a:ext cx="6680352" cy="369332"/>
          </a:xfrm>
          <a:prstGeom prst="rect">
            <a:avLst/>
          </a:prstGeom>
          <a:noFill/>
        </p:spPr>
        <p:txBody>
          <a:bodyPr wrap="square" rtlCol="0">
            <a:spAutoFit/>
          </a:bodyPr>
          <a:lstStyle/>
          <a:p>
            <a:pPr>
              <a:spcAft>
                <a:spcPts val="600"/>
              </a:spcAft>
            </a:pPr>
            <a:r>
              <a:rPr lang="en-US" dirty="0">
                <a:solidFill>
                  <a:schemeClr val="bg1"/>
                </a:solidFill>
              </a:rPr>
              <a:t>PLEASE SUBMIT ALL QUESTIONS THROUGH THE CHAT FUNCTION</a:t>
            </a:r>
          </a:p>
        </p:txBody>
      </p:sp>
    </p:spTree>
    <p:extLst>
      <p:ext uri="{BB962C8B-B14F-4D97-AF65-F5344CB8AC3E}">
        <p14:creationId xmlns:p14="http://schemas.microsoft.com/office/powerpoint/2010/main" val="4292634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0F5111C-99AD-C849-8AA6-2A4367328593}"/>
              </a:ext>
            </a:extLst>
          </p:cNvPr>
          <p:cNvSpPr>
            <a:spLocks noGrp="1"/>
          </p:cNvSpPr>
          <p:nvPr>
            <p:ph type="title"/>
          </p:nvPr>
        </p:nvSpPr>
        <p:spPr>
          <a:xfrm>
            <a:off x="884682" y="822960"/>
            <a:ext cx="7372350" cy="1325880"/>
          </a:xfrm>
        </p:spPr>
        <p:txBody>
          <a:bodyPr>
            <a:normAutofit/>
          </a:bodyPr>
          <a:lstStyle/>
          <a:p>
            <a:r>
              <a:rPr lang="en-US" sz="3500">
                <a:solidFill>
                  <a:srgbClr val="FFFFFF"/>
                </a:solidFill>
              </a:rPr>
              <a:t>2020-21 MEMBERSHIP</a:t>
            </a:r>
          </a:p>
        </p:txBody>
      </p:sp>
      <p:pic>
        <p:nvPicPr>
          <p:cNvPr id="5" name="Picture 4" descr="Lakemoor Logo.jpeg">
            <a:extLst>
              <a:ext uri="{FF2B5EF4-FFF2-40B4-BE49-F238E27FC236}">
                <a16:creationId xmlns:a16="http://schemas.microsoft.com/office/drawing/2014/main" id="{E23506B1-465C-7048-8ED4-D7A5738A7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3" y="4000456"/>
            <a:ext cx="3716020" cy="891844"/>
          </a:xfrm>
          <a:prstGeom prst="rect">
            <a:avLst/>
          </a:prstGeom>
        </p:spPr>
      </p:pic>
      <p:sp>
        <p:nvSpPr>
          <p:cNvPr id="3" name="Content Placeholder 2">
            <a:extLst>
              <a:ext uri="{FF2B5EF4-FFF2-40B4-BE49-F238E27FC236}">
                <a16:creationId xmlns:a16="http://schemas.microsoft.com/office/drawing/2014/main" id="{A4CDC16B-946E-1C4A-9A8A-390EB248EB34}"/>
              </a:ext>
            </a:extLst>
          </p:cNvPr>
          <p:cNvSpPr>
            <a:spLocks noGrp="1"/>
          </p:cNvSpPr>
          <p:nvPr>
            <p:ph idx="1"/>
          </p:nvPr>
        </p:nvSpPr>
        <p:spPr>
          <a:xfrm>
            <a:off x="4766153" y="2827419"/>
            <a:ext cx="3771900" cy="3227626"/>
          </a:xfrm>
        </p:spPr>
        <p:txBody>
          <a:bodyPr anchor="ctr">
            <a:normAutofit/>
          </a:bodyPr>
          <a:lstStyle/>
          <a:p>
            <a:r>
              <a:rPr lang="en-US" sz="1700" dirty="0">
                <a:solidFill>
                  <a:srgbClr val="000000"/>
                </a:solidFill>
              </a:rPr>
              <a:t>Over 200 households have renewed</a:t>
            </a:r>
          </a:p>
          <a:p>
            <a:r>
              <a:rPr lang="en-US" sz="1700" dirty="0">
                <a:solidFill>
                  <a:srgbClr val="000000"/>
                </a:solidFill>
              </a:rPr>
              <a:t>Committee Volunteers</a:t>
            </a:r>
          </a:p>
          <a:p>
            <a:pPr lvl="1"/>
            <a:r>
              <a:rPr lang="en-US" sz="1700" dirty="0">
                <a:solidFill>
                  <a:srgbClr val="000000"/>
                </a:solidFill>
              </a:rPr>
              <a:t>Beautification (18)</a:t>
            </a:r>
          </a:p>
          <a:p>
            <a:pPr lvl="1"/>
            <a:r>
              <a:rPr lang="en-US" sz="1700" dirty="0">
                <a:solidFill>
                  <a:srgbClr val="000000"/>
                </a:solidFill>
              </a:rPr>
              <a:t>Welcoming (2)</a:t>
            </a:r>
          </a:p>
          <a:p>
            <a:pPr lvl="1"/>
            <a:r>
              <a:rPr lang="en-US" sz="1700" dirty="0">
                <a:solidFill>
                  <a:srgbClr val="000000"/>
                </a:solidFill>
              </a:rPr>
              <a:t>Alcoa Hwy (11)</a:t>
            </a:r>
          </a:p>
          <a:p>
            <a:pPr lvl="1"/>
            <a:r>
              <a:rPr lang="en-US" sz="1700" dirty="0">
                <a:solidFill>
                  <a:srgbClr val="000000"/>
                </a:solidFill>
              </a:rPr>
              <a:t>Security &amp; ERT (7)</a:t>
            </a:r>
          </a:p>
          <a:p>
            <a:pPr lvl="1"/>
            <a:r>
              <a:rPr lang="en-US" sz="1700" dirty="0">
                <a:solidFill>
                  <a:srgbClr val="000000"/>
                </a:solidFill>
              </a:rPr>
              <a:t>Communications (5)</a:t>
            </a:r>
          </a:p>
          <a:p>
            <a:pPr lvl="1"/>
            <a:r>
              <a:rPr lang="en-US" sz="1700" dirty="0">
                <a:solidFill>
                  <a:srgbClr val="000000"/>
                </a:solidFill>
              </a:rPr>
              <a:t>Social (11)</a:t>
            </a:r>
          </a:p>
          <a:p>
            <a:pPr lvl="1"/>
            <a:r>
              <a:rPr lang="en-US" sz="1700" dirty="0">
                <a:solidFill>
                  <a:srgbClr val="000000"/>
                </a:solidFill>
              </a:rPr>
              <a:t>Greenway (18)</a:t>
            </a:r>
          </a:p>
        </p:txBody>
      </p:sp>
      <p:sp>
        <p:nvSpPr>
          <p:cNvPr id="8" name="TextBox 7">
            <a:extLst>
              <a:ext uri="{FF2B5EF4-FFF2-40B4-BE49-F238E27FC236}">
                <a16:creationId xmlns:a16="http://schemas.microsoft.com/office/drawing/2014/main" id="{A2FEFC89-D04E-BF40-A4B0-8EBAC1CDB614}"/>
              </a:ext>
            </a:extLst>
          </p:cNvPr>
          <p:cNvSpPr txBox="1"/>
          <p:nvPr/>
        </p:nvSpPr>
        <p:spPr>
          <a:xfrm>
            <a:off x="1328057" y="6243371"/>
            <a:ext cx="6680352" cy="369332"/>
          </a:xfrm>
          <a:prstGeom prst="rect">
            <a:avLst/>
          </a:prstGeom>
          <a:noFill/>
        </p:spPr>
        <p:txBody>
          <a:bodyPr wrap="square" rtlCol="0">
            <a:spAutoFit/>
          </a:bodyPr>
          <a:lstStyle/>
          <a:p>
            <a:pPr>
              <a:spcAft>
                <a:spcPts val="600"/>
              </a:spcAft>
            </a:pPr>
            <a:r>
              <a:rPr lang="en-US" dirty="0">
                <a:solidFill>
                  <a:schemeClr val="bg1"/>
                </a:solidFill>
              </a:rPr>
              <a:t>PLEASE SUBMIT ALL QUESTIONS THROUGH THE CHAT FUNCTION</a:t>
            </a:r>
            <a:endParaRPr lang="en-US">
              <a:solidFill>
                <a:schemeClr val="bg1"/>
              </a:solidFill>
            </a:endParaRPr>
          </a:p>
        </p:txBody>
      </p:sp>
    </p:spTree>
    <p:extLst>
      <p:ext uri="{BB962C8B-B14F-4D97-AF65-F5344CB8AC3E}">
        <p14:creationId xmlns:p14="http://schemas.microsoft.com/office/powerpoint/2010/main" val="3117084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A3A6BF6-0563-F24D-AB46-BA8E923E6229}"/>
              </a:ext>
            </a:extLst>
          </p:cNvPr>
          <p:cNvSpPr>
            <a:spLocks noGrp="1"/>
          </p:cNvSpPr>
          <p:nvPr>
            <p:ph type="title"/>
          </p:nvPr>
        </p:nvSpPr>
        <p:spPr>
          <a:xfrm>
            <a:off x="884682" y="822960"/>
            <a:ext cx="7372350" cy="1325880"/>
          </a:xfrm>
        </p:spPr>
        <p:txBody>
          <a:bodyPr>
            <a:normAutofit/>
          </a:bodyPr>
          <a:lstStyle/>
          <a:p>
            <a:r>
              <a:rPr lang="en-US" sz="3600" dirty="0">
                <a:solidFill>
                  <a:srgbClr val="FFFFFF"/>
                </a:solidFill>
              </a:rPr>
              <a:t>WELCOME </a:t>
            </a:r>
            <a:br>
              <a:rPr lang="en-US" sz="3600" dirty="0">
                <a:solidFill>
                  <a:srgbClr val="FFFFFF"/>
                </a:solidFill>
              </a:rPr>
            </a:br>
            <a:r>
              <a:rPr lang="en-US" sz="2800" i="1" dirty="0">
                <a:solidFill>
                  <a:srgbClr val="FFFFFF"/>
                </a:solidFill>
              </a:rPr>
              <a:t>Welcoming all new residents to the neighborhood</a:t>
            </a:r>
            <a:endParaRPr lang="en-US" sz="3600" i="1" dirty="0">
              <a:solidFill>
                <a:srgbClr val="FFFFFF"/>
              </a:solidFill>
            </a:endParaRPr>
          </a:p>
        </p:txBody>
      </p:sp>
      <p:pic>
        <p:nvPicPr>
          <p:cNvPr id="5" name="Picture 4" descr="Lakemoor Logo.jpeg">
            <a:extLst>
              <a:ext uri="{FF2B5EF4-FFF2-40B4-BE49-F238E27FC236}">
                <a16:creationId xmlns:a16="http://schemas.microsoft.com/office/drawing/2014/main" id="{0B0516A9-1B1E-DE41-9216-94BF8CDE1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3" y="4000456"/>
            <a:ext cx="3716020" cy="891844"/>
          </a:xfrm>
          <a:prstGeom prst="rect">
            <a:avLst/>
          </a:prstGeom>
        </p:spPr>
      </p:pic>
      <p:sp>
        <p:nvSpPr>
          <p:cNvPr id="3" name="Content Placeholder 2">
            <a:extLst>
              <a:ext uri="{FF2B5EF4-FFF2-40B4-BE49-F238E27FC236}">
                <a16:creationId xmlns:a16="http://schemas.microsoft.com/office/drawing/2014/main" id="{F3F86AF2-59BB-164A-830C-E5BA532E560E}"/>
              </a:ext>
            </a:extLst>
          </p:cNvPr>
          <p:cNvSpPr>
            <a:spLocks noGrp="1"/>
          </p:cNvSpPr>
          <p:nvPr>
            <p:ph idx="1"/>
          </p:nvPr>
        </p:nvSpPr>
        <p:spPr>
          <a:xfrm>
            <a:off x="4319523" y="2971799"/>
            <a:ext cx="4218530" cy="3083245"/>
          </a:xfrm>
        </p:spPr>
        <p:txBody>
          <a:bodyPr anchor="ctr">
            <a:noAutofit/>
          </a:bodyPr>
          <a:lstStyle/>
          <a:p>
            <a:pPr>
              <a:lnSpc>
                <a:spcPct val="90000"/>
              </a:lnSpc>
            </a:pPr>
            <a:r>
              <a:rPr lang="en-US" sz="1800" dirty="0">
                <a:solidFill>
                  <a:srgbClr val="000000"/>
                </a:solidFill>
              </a:rPr>
              <a:t>Cindy Conner Coughlin, Chair</a:t>
            </a:r>
          </a:p>
          <a:p>
            <a:pPr>
              <a:lnSpc>
                <a:spcPct val="90000"/>
              </a:lnSpc>
            </a:pPr>
            <a:r>
              <a:rPr lang="en-US" sz="1800" dirty="0">
                <a:solidFill>
                  <a:srgbClr val="000000"/>
                </a:solidFill>
              </a:rPr>
              <a:t>New Residents</a:t>
            </a:r>
          </a:p>
          <a:p>
            <a:pPr lvl="1">
              <a:lnSpc>
                <a:spcPct val="90000"/>
              </a:lnSpc>
            </a:pPr>
            <a:r>
              <a:rPr lang="en-US" sz="1400" dirty="0">
                <a:solidFill>
                  <a:srgbClr val="000000"/>
                </a:solidFill>
              </a:rPr>
              <a:t>Sara Price – 4040 Maloney</a:t>
            </a:r>
          </a:p>
          <a:p>
            <a:pPr lvl="1">
              <a:lnSpc>
                <a:spcPct val="90000"/>
              </a:lnSpc>
            </a:pPr>
            <a:r>
              <a:rPr lang="en-US" sz="1400" dirty="0">
                <a:solidFill>
                  <a:srgbClr val="000000"/>
                </a:solidFill>
              </a:rPr>
              <a:t>Lyle &amp; Sabrina Conklin – 2504 Mont Glen</a:t>
            </a:r>
          </a:p>
          <a:p>
            <a:pPr lvl="1">
              <a:lnSpc>
                <a:spcPct val="90000"/>
              </a:lnSpc>
            </a:pPr>
            <a:r>
              <a:rPr lang="en-US" sz="1400" dirty="0">
                <a:solidFill>
                  <a:srgbClr val="000000"/>
                </a:solidFill>
              </a:rPr>
              <a:t>Kevin Proffitt – 2117 Manor </a:t>
            </a:r>
          </a:p>
          <a:p>
            <a:pPr lvl="1">
              <a:lnSpc>
                <a:spcPct val="90000"/>
              </a:lnSpc>
            </a:pPr>
            <a:r>
              <a:rPr lang="en-US" sz="1400" dirty="0">
                <a:solidFill>
                  <a:srgbClr val="000000"/>
                </a:solidFill>
              </a:rPr>
              <a:t>Jorden Lee Rockwell – 3121 </a:t>
            </a:r>
            <a:r>
              <a:rPr lang="en-US" sz="1400" dirty="0" err="1">
                <a:solidFill>
                  <a:srgbClr val="000000"/>
                </a:solidFill>
              </a:rPr>
              <a:t>Monlake</a:t>
            </a:r>
            <a:endParaRPr lang="en-US" sz="1400" dirty="0">
              <a:solidFill>
                <a:srgbClr val="000000"/>
              </a:solidFill>
            </a:endParaRPr>
          </a:p>
          <a:p>
            <a:pPr lvl="1">
              <a:lnSpc>
                <a:spcPct val="90000"/>
              </a:lnSpc>
            </a:pPr>
            <a:r>
              <a:rPr lang="en-US" sz="1400" dirty="0">
                <a:solidFill>
                  <a:srgbClr val="000000"/>
                </a:solidFill>
              </a:rPr>
              <a:t>Thomas Turner – 3133 Gazebo Point Way</a:t>
            </a:r>
          </a:p>
          <a:p>
            <a:pPr lvl="1">
              <a:lnSpc>
                <a:spcPct val="90000"/>
              </a:lnSpc>
            </a:pPr>
            <a:r>
              <a:rPr lang="en-US" sz="1400" dirty="0">
                <a:solidFill>
                  <a:srgbClr val="000000"/>
                </a:solidFill>
              </a:rPr>
              <a:t>John &amp; Lisa Black – 2305 Carriage</a:t>
            </a:r>
          </a:p>
          <a:p>
            <a:pPr lvl="1">
              <a:lnSpc>
                <a:spcPct val="90000"/>
              </a:lnSpc>
            </a:pPr>
            <a:r>
              <a:rPr lang="en-US" sz="1400" dirty="0">
                <a:solidFill>
                  <a:srgbClr val="000000"/>
                </a:solidFill>
              </a:rPr>
              <a:t>3829 Maloney Rd.</a:t>
            </a:r>
          </a:p>
          <a:p>
            <a:pPr lvl="1">
              <a:lnSpc>
                <a:spcPct val="90000"/>
              </a:lnSpc>
            </a:pPr>
            <a:r>
              <a:rPr lang="en-US" sz="1400" dirty="0">
                <a:solidFill>
                  <a:srgbClr val="000000"/>
                </a:solidFill>
              </a:rPr>
              <a:t>Mark Priestley - 3520 Timberlake</a:t>
            </a:r>
          </a:p>
          <a:p>
            <a:pPr lvl="1">
              <a:lnSpc>
                <a:spcPct val="90000"/>
              </a:lnSpc>
            </a:pPr>
            <a:r>
              <a:rPr lang="en-US" sz="1400" dirty="0">
                <a:solidFill>
                  <a:srgbClr val="000000"/>
                </a:solidFill>
              </a:rPr>
              <a:t>3613 Timberlake</a:t>
            </a:r>
          </a:p>
          <a:p>
            <a:pPr lvl="1">
              <a:lnSpc>
                <a:spcPct val="90000"/>
              </a:lnSpc>
            </a:pPr>
            <a:r>
              <a:rPr lang="en-US" sz="1400" dirty="0">
                <a:solidFill>
                  <a:srgbClr val="000000"/>
                </a:solidFill>
              </a:rPr>
              <a:t>3528 Maloney</a:t>
            </a:r>
          </a:p>
          <a:p>
            <a:pPr>
              <a:lnSpc>
                <a:spcPct val="90000"/>
              </a:lnSpc>
            </a:pPr>
            <a:endParaRPr lang="en-US" sz="1600" dirty="0">
              <a:solidFill>
                <a:srgbClr val="000000"/>
              </a:solidFill>
            </a:endParaRPr>
          </a:p>
        </p:txBody>
      </p:sp>
      <p:sp>
        <p:nvSpPr>
          <p:cNvPr id="6" name="TextBox 5">
            <a:extLst>
              <a:ext uri="{FF2B5EF4-FFF2-40B4-BE49-F238E27FC236}">
                <a16:creationId xmlns:a16="http://schemas.microsoft.com/office/drawing/2014/main" id="{6873A66E-ED0C-324A-A8B9-09CA01AFAA0A}"/>
              </a:ext>
            </a:extLst>
          </p:cNvPr>
          <p:cNvSpPr txBox="1"/>
          <p:nvPr/>
        </p:nvSpPr>
        <p:spPr>
          <a:xfrm>
            <a:off x="1328057" y="6243371"/>
            <a:ext cx="6680352" cy="369332"/>
          </a:xfrm>
          <a:prstGeom prst="rect">
            <a:avLst/>
          </a:prstGeom>
          <a:noFill/>
        </p:spPr>
        <p:txBody>
          <a:bodyPr wrap="square" rtlCol="0">
            <a:spAutoFit/>
          </a:bodyPr>
          <a:lstStyle/>
          <a:p>
            <a:pPr>
              <a:spcAft>
                <a:spcPts val="600"/>
              </a:spcAft>
            </a:pPr>
            <a:r>
              <a:rPr lang="en-US" dirty="0">
                <a:solidFill>
                  <a:schemeClr val="bg1"/>
                </a:solidFill>
              </a:rPr>
              <a:t>PLEASE SUBMIT ALL QUESTIONS THROUGH THE CHAT FUNCTION</a:t>
            </a:r>
          </a:p>
        </p:txBody>
      </p:sp>
    </p:spTree>
    <p:extLst>
      <p:ext uri="{BB962C8B-B14F-4D97-AF65-F5344CB8AC3E}">
        <p14:creationId xmlns:p14="http://schemas.microsoft.com/office/powerpoint/2010/main" val="345514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87D18575-3F07-3C42-B528-120FBEE91E7E}"/>
              </a:ext>
            </a:extLst>
          </p:cNvPr>
          <p:cNvSpPr>
            <a:spLocks noGrp="1"/>
          </p:cNvSpPr>
          <p:nvPr>
            <p:ph type="title"/>
          </p:nvPr>
        </p:nvSpPr>
        <p:spPr>
          <a:xfrm>
            <a:off x="884682" y="822960"/>
            <a:ext cx="7372350" cy="1325880"/>
          </a:xfrm>
        </p:spPr>
        <p:txBody>
          <a:bodyPr>
            <a:noAutofit/>
          </a:bodyPr>
          <a:lstStyle/>
          <a:p>
            <a:r>
              <a:rPr lang="en-US" sz="3600" dirty="0">
                <a:solidFill>
                  <a:srgbClr val="FFFFFF"/>
                </a:solidFill>
              </a:rPr>
              <a:t>EMERGENCY RESPONSE TEAM (ERT)  </a:t>
            </a:r>
            <a:r>
              <a:rPr lang="en-US" sz="2400" i="1" dirty="0">
                <a:solidFill>
                  <a:srgbClr val="FFFFFF"/>
                </a:solidFill>
              </a:rPr>
              <a:t>Providing assistance to our neighbors in times of need</a:t>
            </a:r>
            <a:endParaRPr lang="en-US" sz="3600" i="1" dirty="0">
              <a:solidFill>
                <a:srgbClr val="FFFFFF"/>
              </a:solidFill>
            </a:endParaRPr>
          </a:p>
        </p:txBody>
      </p:sp>
      <p:pic>
        <p:nvPicPr>
          <p:cNvPr id="4" name="Picture 3" descr="Lakemoor Logo.jpeg">
            <a:extLst>
              <a:ext uri="{FF2B5EF4-FFF2-40B4-BE49-F238E27FC236}">
                <a16:creationId xmlns:a16="http://schemas.microsoft.com/office/drawing/2014/main" id="{3980C053-6FF3-B54E-B58A-B04D2896C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3" y="4000456"/>
            <a:ext cx="3716020" cy="891844"/>
          </a:xfrm>
          <a:prstGeom prst="rect">
            <a:avLst/>
          </a:prstGeom>
        </p:spPr>
      </p:pic>
      <p:sp>
        <p:nvSpPr>
          <p:cNvPr id="3" name="Content Placeholder 2">
            <a:extLst>
              <a:ext uri="{FF2B5EF4-FFF2-40B4-BE49-F238E27FC236}">
                <a16:creationId xmlns:a16="http://schemas.microsoft.com/office/drawing/2014/main" id="{434C9534-112F-9F42-B231-144ABDD30485}"/>
              </a:ext>
            </a:extLst>
          </p:cNvPr>
          <p:cNvSpPr>
            <a:spLocks noGrp="1"/>
          </p:cNvSpPr>
          <p:nvPr>
            <p:ph idx="1"/>
          </p:nvPr>
        </p:nvSpPr>
        <p:spPr>
          <a:xfrm>
            <a:off x="4766153" y="2827419"/>
            <a:ext cx="3771900" cy="3227626"/>
          </a:xfrm>
        </p:spPr>
        <p:txBody>
          <a:bodyPr anchor="ctr">
            <a:normAutofit/>
          </a:bodyPr>
          <a:lstStyle/>
          <a:p>
            <a:r>
              <a:rPr lang="en-US" sz="2000" dirty="0">
                <a:solidFill>
                  <a:srgbClr val="000000"/>
                </a:solidFill>
              </a:rPr>
              <a:t>Review of Purpose</a:t>
            </a:r>
          </a:p>
          <a:p>
            <a:r>
              <a:rPr lang="en-US" sz="2000" dirty="0">
                <a:solidFill>
                  <a:srgbClr val="000000"/>
                </a:solidFill>
              </a:rPr>
              <a:t>In Case of Emergency - Dial 911</a:t>
            </a:r>
          </a:p>
          <a:p>
            <a:endParaRPr lang="en-US" sz="1700" dirty="0">
              <a:solidFill>
                <a:srgbClr val="000000"/>
              </a:solidFill>
            </a:endParaRPr>
          </a:p>
          <a:p>
            <a:endParaRPr lang="en-US" sz="1700" dirty="0">
              <a:solidFill>
                <a:srgbClr val="000000"/>
              </a:solidFill>
            </a:endParaRPr>
          </a:p>
        </p:txBody>
      </p:sp>
      <p:sp>
        <p:nvSpPr>
          <p:cNvPr id="7" name="TextBox 6">
            <a:extLst>
              <a:ext uri="{FF2B5EF4-FFF2-40B4-BE49-F238E27FC236}">
                <a16:creationId xmlns:a16="http://schemas.microsoft.com/office/drawing/2014/main" id="{195F538B-712D-8546-8766-1B8ADFDB2F16}"/>
              </a:ext>
            </a:extLst>
          </p:cNvPr>
          <p:cNvSpPr txBox="1"/>
          <p:nvPr/>
        </p:nvSpPr>
        <p:spPr>
          <a:xfrm>
            <a:off x="1328057" y="6243371"/>
            <a:ext cx="6680352" cy="369332"/>
          </a:xfrm>
          <a:prstGeom prst="rect">
            <a:avLst/>
          </a:prstGeom>
          <a:noFill/>
        </p:spPr>
        <p:txBody>
          <a:bodyPr wrap="square" rtlCol="0">
            <a:spAutoFit/>
          </a:bodyPr>
          <a:lstStyle/>
          <a:p>
            <a:r>
              <a:rPr lang="en-US" dirty="0">
                <a:solidFill>
                  <a:schemeClr val="bg1"/>
                </a:solidFill>
              </a:rPr>
              <a:t>PLEASE SUBMIT ALL QUESTIONS THROUGH THE CHAT FUNCTION</a:t>
            </a:r>
          </a:p>
        </p:txBody>
      </p:sp>
    </p:spTree>
    <p:extLst>
      <p:ext uri="{BB962C8B-B14F-4D97-AF65-F5344CB8AC3E}">
        <p14:creationId xmlns:p14="http://schemas.microsoft.com/office/powerpoint/2010/main" val="2264457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p:cNvSpPr txBox="1"/>
          <p:nvPr/>
        </p:nvSpPr>
        <p:spPr>
          <a:xfrm>
            <a:off x="5734066" y="561260"/>
            <a:ext cx="3078087" cy="1938992"/>
          </a:xfrm>
          <a:prstGeom prst="rect">
            <a:avLst/>
          </a:prstGeom>
          <a:noFill/>
        </p:spPr>
        <p:txBody>
          <a:bodyPr wrap="none" rtlCol="0">
            <a:spAutoFit/>
          </a:bodyPr>
          <a:lstStyle/>
          <a:p>
            <a:pPr algn="ctr"/>
            <a:r>
              <a:rPr lang="en-US" sz="4000" dirty="0">
                <a:solidFill>
                  <a:schemeClr val="bg1"/>
                </a:solidFill>
                <a:latin typeface="Century Gothic"/>
                <a:cs typeface="Century Gothic"/>
              </a:rPr>
              <a:t>SECURITY </a:t>
            </a:r>
          </a:p>
          <a:p>
            <a:pPr algn="ctr"/>
            <a:r>
              <a:rPr lang="en-US" sz="4000" dirty="0">
                <a:solidFill>
                  <a:schemeClr val="bg1"/>
                </a:solidFill>
                <a:latin typeface="Century Gothic"/>
                <a:cs typeface="Century Gothic"/>
              </a:rPr>
              <a:t>CAMERA</a:t>
            </a:r>
          </a:p>
          <a:p>
            <a:pPr algn="ctr"/>
            <a:r>
              <a:rPr lang="en-US" sz="4000" dirty="0">
                <a:solidFill>
                  <a:schemeClr val="bg1"/>
                </a:solidFill>
                <a:latin typeface="Century Gothic"/>
                <a:cs typeface="Century Gothic"/>
              </a:rPr>
              <a:t>LOCATIONS</a:t>
            </a:r>
          </a:p>
        </p:txBody>
      </p:sp>
      <p:pic>
        <p:nvPicPr>
          <p:cNvPr id="7" name="Picture 6">
            <a:extLst>
              <a:ext uri="{FF2B5EF4-FFF2-40B4-BE49-F238E27FC236}">
                <a16:creationId xmlns:a16="http://schemas.microsoft.com/office/drawing/2014/main" id="{55E7D1A6-4307-9A4E-AFE1-4D1D02A47BD6}"/>
              </a:ext>
            </a:extLst>
          </p:cNvPr>
          <p:cNvPicPr>
            <a:picLocks noChangeAspect="1"/>
          </p:cNvPicPr>
          <p:nvPr/>
        </p:nvPicPr>
        <p:blipFill rotWithShape="1">
          <a:blip r:embed="rId3"/>
          <a:srcRect l="43117" t="4094" r="7993" b="10015"/>
          <a:stretch/>
        </p:blipFill>
        <p:spPr>
          <a:xfrm>
            <a:off x="503470" y="354594"/>
            <a:ext cx="4529615" cy="6057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Lakemoor Logo.jpeg">
            <a:extLst>
              <a:ext uri="{FF2B5EF4-FFF2-40B4-BE49-F238E27FC236}">
                <a16:creationId xmlns:a16="http://schemas.microsoft.com/office/drawing/2014/main" id="{146E58E8-84D3-3F48-985A-4D8574174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665" y="5610537"/>
            <a:ext cx="3543630" cy="847149"/>
          </a:xfrm>
          <a:prstGeom prst="rect">
            <a:avLst/>
          </a:prstGeom>
        </p:spPr>
      </p:pic>
      <p:sp>
        <p:nvSpPr>
          <p:cNvPr id="3" name="Rectangle 2">
            <a:extLst>
              <a:ext uri="{FF2B5EF4-FFF2-40B4-BE49-F238E27FC236}">
                <a16:creationId xmlns:a16="http://schemas.microsoft.com/office/drawing/2014/main" id="{3019E508-2D6E-0F42-BD5F-0215A703C7C1}"/>
              </a:ext>
            </a:extLst>
          </p:cNvPr>
          <p:cNvSpPr/>
          <p:nvPr/>
        </p:nvSpPr>
        <p:spPr>
          <a:xfrm>
            <a:off x="503470" y="6492630"/>
            <a:ext cx="7989365" cy="369332"/>
          </a:xfrm>
          <a:prstGeom prst="rect">
            <a:avLst/>
          </a:prstGeom>
        </p:spPr>
        <p:txBody>
          <a:bodyPr wrap="square">
            <a:spAutoFit/>
          </a:bodyPr>
          <a:lstStyle/>
          <a:p>
            <a:pPr>
              <a:spcAft>
                <a:spcPts val="600"/>
              </a:spcAft>
            </a:pPr>
            <a:r>
              <a:rPr lang="en-US" dirty="0">
                <a:solidFill>
                  <a:schemeClr val="bg1"/>
                </a:solidFill>
              </a:rPr>
              <a:t>PLEASE SUBMIT ALL QUESTIONS THROUGH THE CHAT FUNCTION</a:t>
            </a:r>
          </a:p>
        </p:txBody>
      </p:sp>
    </p:spTree>
    <p:extLst>
      <p:ext uri="{BB962C8B-B14F-4D97-AF65-F5344CB8AC3E}">
        <p14:creationId xmlns:p14="http://schemas.microsoft.com/office/powerpoint/2010/main" val="897311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79F6A-07C0-1448-B18F-36C6DC136207}"/>
              </a:ext>
            </a:extLst>
          </p:cNvPr>
          <p:cNvSpPr>
            <a:spLocks noGrp="1"/>
          </p:cNvSpPr>
          <p:nvPr>
            <p:ph type="title"/>
          </p:nvPr>
        </p:nvSpPr>
        <p:spPr>
          <a:xfrm>
            <a:off x="6215975" y="682068"/>
            <a:ext cx="2419119" cy="4978298"/>
          </a:xfrm>
        </p:spPr>
        <p:txBody>
          <a:bodyPr/>
          <a:lstStyle/>
          <a:p>
            <a:r>
              <a:rPr lang="en-US" dirty="0">
                <a:solidFill>
                  <a:schemeClr val="bg1"/>
                </a:solidFill>
              </a:rPr>
              <a:t>AREA SECTORS</a:t>
            </a:r>
            <a:br>
              <a:rPr lang="en-US" dirty="0">
                <a:solidFill>
                  <a:schemeClr val="bg1"/>
                </a:solidFill>
              </a:rPr>
            </a:br>
            <a:r>
              <a:rPr lang="en-US" dirty="0">
                <a:solidFill>
                  <a:schemeClr val="bg1"/>
                </a:solidFill>
              </a:rPr>
              <a:t>&amp; AREA CAPTAINS</a:t>
            </a:r>
          </a:p>
        </p:txBody>
      </p:sp>
      <p:pic>
        <p:nvPicPr>
          <p:cNvPr id="18" name="Content Placeholder 17" descr="A close up of a map&#10;&#10;Description automatically generated">
            <a:extLst>
              <a:ext uri="{FF2B5EF4-FFF2-40B4-BE49-F238E27FC236}">
                <a16:creationId xmlns:a16="http://schemas.microsoft.com/office/drawing/2014/main" id="{DCAA169D-C000-1643-A963-B4548AC5CBF2}"/>
              </a:ext>
            </a:extLst>
          </p:cNvPr>
          <p:cNvPicPr>
            <a:picLocks noGrp="1" noChangeAspect="1"/>
          </p:cNvPicPr>
          <p:nvPr>
            <p:ph idx="1"/>
          </p:nvPr>
        </p:nvPicPr>
        <p:blipFill rotWithShape="1">
          <a:blip r:embed="rId3"/>
          <a:srcRect t="12916"/>
          <a:stretch/>
        </p:blipFill>
        <p:spPr>
          <a:xfrm>
            <a:off x="480771" y="493980"/>
            <a:ext cx="5512515" cy="5870039"/>
          </a:xfrm>
          <a:prstGeom prst="rect">
            <a:avLst/>
          </a:prstGeom>
          <a:ln w="19050" cap="sq">
            <a:solidFill>
              <a:schemeClr val="bg1"/>
            </a:solidFill>
            <a:miter lim="800000"/>
          </a:ln>
          <a:effectLst>
            <a:outerShdw blurRad="57150" dist="50800" dir="2700000" sx="52000" sy="52000" algn="tl" rotWithShape="0">
              <a:srgbClr val="000000">
                <a:alpha val="40000"/>
              </a:srgbClr>
            </a:outerShdw>
          </a:effectLst>
        </p:spPr>
      </p:pic>
      <p:pic>
        <p:nvPicPr>
          <p:cNvPr id="19" name="Picture 18" descr="Lakemoor Logo.jpeg">
            <a:extLst>
              <a:ext uri="{FF2B5EF4-FFF2-40B4-BE49-F238E27FC236}">
                <a16:creationId xmlns:a16="http://schemas.microsoft.com/office/drawing/2014/main" id="{A736A916-6B5C-BB4D-98B9-4B71E1FA2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723" y="5939905"/>
            <a:ext cx="2587261" cy="618517"/>
          </a:xfrm>
          <a:prstGeom prst="rect">
            <a:avLst/>
          </a:prstGeom>
        </p:spPr>
      </p:pic>
      <p:sp>
        <p:nvSpPr>
          <p:cNvPr id="6" name="Rectangle 5">
            <a:extLst>
              <a:ext uri="{FF2B5EF4-FFF2-40B4-BE49-F238E27FC236}">
                <a16:creationId xmlns:a16="http://schemas.microsoft.com/office/drawing/2014/main" id="{1574542F-802E-CB41-A097-3E41EB17FDBE}"/>
              </a:ext>
            </a:extLst>
          </p:cNvPr>
          <p:cNvSpPr/>
          <p:nvPr/>
        </p:nvSpPr>
        <p:spPr>
          <a:xfrm>
            <a:off x="508906" y="6470722"/>
            <a:ext cx="7989365" cy="369332"/>
          </a:xfrm>
          <a:prstGeom prst="rect">
            <a:avLst/>
          </a:prstGeom>
        </p:spPr>
        <p:txBody>
          <a:bodyPr wrap="square">
            <a:spAutoFit/>
          </a:bodyPr>
          <a:lstStyle/>
          <a:p>
            <a:pPr>
              <a:spcAft>
                <a:spcPts val="600"/>
              </a:spcAft>
            </a:pPr>
            <a:r>
              <a:rPr lang="en-US" dirty="0">
                <a:solidFill>
                  <a:schemeClr val="bg1"/>
                </a:solidFill>
              </a:rPr>
              <a:t>PLEASE SUBMIT ALL QUESTIONS THROUGH THE CHAT FUNCTION</a:t>
            </a:r>
          </a:p>
        </p:txBody>
      </p:sp>
    </p:spTree>
    <p:extLst>
      <p:ext uri="{BB962C8B-B14F-4D97-AF65-F5344CB8AC3E}">
        <p14:creationId xmlns:p14="http://schemas.microsoft.com/office/powerpoint/2010/main" val="1513082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276</TotalTime>
  <Words>2488</Words>
  <Application>Microsoft Macintosh PowerPoint</Application>
  <PresentationFormat>On-screen Show (4:3)</PresentationFormat>
  <Paragraphs>197</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Century Gothic</vt:lpstr>
      <vt:lpstr>Office Theme</vt:lpstr>
      <vt:lpstr>PowerPoint Presentation</vt:lpstr>
      <vt:lpstr>September 22, 2020   Agenda</vt:lpstr>
      <vt:lpstr>SECRETARY</vt:lpstr>
      <vt:lpstr>FINANCIAL</vt:lpstr>
      <vt:lpstr>2020-21 MEMBERSHIP</vt:lpstr>
      <vt:lpstr>WELCOME  Welcoming all new residents to the neighborhood</vt:lpstr>
      <vt:lpstr>EMERGENCY RESPONSE TEAM (ERT)  Providing assistance to our neighbors in times of need</vt:lpstr>
      <vt:lpstr>PowerPoint Presentation</vt:lpstr>
      <vt:lpstr>AREA SECTORS &amp; AREA CAPTAINS</vt:lpstr>
      <vt:lpstr>NOTIFICATION NETWORKS Communication during emergencies</vt:lpstr>
      <vt:lpstr>TEXT ALERT</vt:lpstr>
      <vt:lpstr>ALCOA HWY UPDATE</vt:lpstr>
      <vt:lpstr>BEAUTIFICATION   Enhancing the beauty of Lakemoor Hills</vt:lpstr>
      <vt:lpstr>SOCIAL COMMITTEE  Providing ways to network with your neighbors</vt:lpstr>
      <vt:lpstr>COMMUNICATIONS Supporting an online community that seeks to elevate and enhance our neighborhood and encourage fellowship, neighborhood connections, respectful dialog and keeping our neighborhood informed.   </vt:lpstr>
      <vt:lpstr>NOMINATIONS</vt:lpstr>
      <vt:lpstr>GREENWAY</vt:lpstr>
      <vt:lpstr>PowerPoint Presentation</vt:lpstr>
      <vt:lpstr>PowerPoint Presentation</vt:lpstr>
      <vt:lpstr>PowerPoint Presentation</vt:lpstr>
      <vt:lpstr>NEXT MEETING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ksp53@me.com</dc:creator>
  <cp:lastModifiedBy>ksp53@me.com</cp:lastModifiedBy>
  <cp:revision>5</cp:revision>
  <cp:lastPrinted>2020-09-22T22:08:00Z</cp:lastPrinted>
  <dcterms:created xsi:type="dcterms:W3CDTF">2020-09-22T19:23:01Z</dcterms:created>
  <dcterms:modified xsi:type="dcterms:W3CDTF">2020-09-22T23:59:42Z</dcterms:modified>
</cp:coreProperties>
</file>